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10287000" cx="18288000"/>
  <p:notesSz cx="6858000" cy="9144000"/>
  <p:embeddedFontLst>
    <p:embeddedFont>
      <p:font typeface="Roboto"/>
      <p:regular r:id="rId34"/>
      <p:bold r:id="rId35"/>
      <p:italic r:id="rId36"/>
      <p:boldItalic r:id="rId37"/>
    </p:embeddedFont>
    <p:embeddedFont>
      <p:font typeface="Poppins"/>
      <p:bold r:id="rId38"/>
      <p:boldItalic r:id="rId39"/>
    </p:embeddedFont>
    <p:embeddedFont>
      <p:font typeface="Poppins Light"/>
      <p:regular r:id="rId40"/>
      <p:bold r:id="rId41"/>
      <p:italic r:id="rId42"/>
      <p:boldItalic r:id="rId43"/>
    </p:embeddedFont>
    <p:embeddedFont>
      <p:font typeface="EB Garamond"/>
      <p:regular r:id="rId44"/>
      <p:bold r:id="rId45"/>
      <p:italic r:id="rId46"/>
      <p:boldItalic r:id="rId47"/>
    </p:embeddedFont>
    <p:embeddedFont>
      <p:font typeface="Poppins Medium"/>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D04EED-1AEA-4501-A914-3113C9B3610F}">
  <a:tblStyle styleId="{B4D04EED-1AEA-4501-A914-3113C9B361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02E127-B847-431B-9301-1AE78EAA3B4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Light-regular.fntdata"/><Relationship Id="rId42" Type="http://schemas.openxmlformats.org/officeDocument/2006/relationships/font" Target="fonts/PoppinsLight-italic.fntdata"/><Relationship Id="rId41" Type="http://schemas.openxmlformats.org/officeDocument/2006/relationships/font" Target="fonts/PoppinsLight-bold.fntdata"/><Relationship Id="rId44" Type="http://schemas.openxmlformats.org/officeDocument/2006/relationships/font" Target="fonts/EBGaramond-regular.fntdata"/><Relationship Id="rId43" Type="http://schemas.openxmlformats.org/officeDocument/2006/relationships/font" Target="fonts/PoppinsLight-boldItalic.fntdata"/><Relationship Id="rId46" Type="http://schemas.openxmlformats.org/officeDocument/2006/relationships/font" Target="fonts/EBGaramond-italic.fntdata"/><Relationship Id="rId45" Type="http://schemas.openxmlformats.org/officeDocument/2006/relationships/font" Target="fonts/EBGaramo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Medium-regular.fntdata"/><Relationship Id="rId47" Type="http://schemas.openxmlformats.org/officeDocument/2006/relationships/font" Target="fonts/EBGaramond-boldItalic.fntdata"/><Relationship Id="rId49" Type="http://schemas.openxmlformats.org/officeDocument/2006/relationships/font" Target="fonts/Poppins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Poppins-boldItalic.fntdata"/><Relationship Id="rId38" Type="http://schemas.openxmlformats.org/officeDocument/2006/relationships/font" Target="fonts/Poppins-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Medium-boldItalic.fntdata"/><Relationship Id="rId50" Type="http://schemas.openxmlformats.org/officeDocument/2006/relationships/font" Target="fonts/PoppinsMedium-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596d7b71a_1_24: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12596d7b71a_1_24: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596d7b71a_1_941: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2596d7b71a_1_94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t/>
            </a:r>
            <a:endParaRPr>
              <a:latin typeface="EB Garamond"/>
              <a:ea typeface="EB Garamond"/>
              <a:cs typeface="EB Garamond"/>
              <a:sym typeface="EB Garamond"/>
            </a:endParaRPr>
          </a:p>
        </p:txBody>
      </p:sp>
      <p:sp>
        <p:nvSpPr>
          <p:cNvPr id="234" name="Google Shape;234;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596d7b71a_0_36: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2596d7b71a_0_3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596d7b71a_0_47: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2596d7b71a_0_4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59702a1e7_0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t/>
            </a:r>
            <a:endParaRPr>
              <a:latin typeface="EB Garamond"/>
              <a:ea typeface="EB Garamond"/>
              <a:cs typeface="EB Garamond"/>
              <a:sym typeface="EB Garamond"/>
            </a:endParaRPr>
          </a:p>
        </p:txBody>
      </p:sp>
      <p:sp>
        <p:nvSpPr>
          <p:cNvPr id="274" name="Google Shape;274;g1259702a1e7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59702a1e7_0_36: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288" name="Google Shape;288;g1259702a1e7_0_3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59702a1e7_0_56: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301" name="Google Shape;301;g1259702a1e7_0_5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b399934b0_0_37: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311" name="Google Shape;311;g11b399934b0_0_3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b399934b0_0_8: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p:txBody>
      </p:sp>
      <p:sp>
        <p:nvSpPr>
          <p:cNvPr id="318" name="Google Shape;318;g11b399934b0_0_8: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596d7b71a_1_9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7" name="Google Shape;97;g12596d7b71a_1_9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98" name="Google Shape;98;g12596d7b71a_1_92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12596d7b71a_1_92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t/>
            </a:r>
            <a:endParaRPr>
              <a:latin typeface="EB Garamond"/>
              <a:ea typeface="EB Garamond"/>
              <a:cs typeface="EB Garamond"/>
              <a:sym typeface="EB Garamond"/>
            </a:endParaRPr>
          </a:p>
        </p:txBody>
      </p:sp>
      <p:sp>
        <p:nvSpPr>
          <p:cNvPr id="100" name="Google Shape;100;g12596d7b71a_1_92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 name="Google Shape;101;g12596d7b71a_1_92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596d7b71a_1_95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a:p>
        </p:txBody>
      </p:sp>
      <p:sp>
        <p:nvSpPr>
          <p:cNvPr id="328" name="Google Shape;328;g12596d7b71a_1_95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596d7b71a_3_38: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a:p>
        </p:txBody>
      </p:sp>
      <p:sp>
        <p:nvSpPr>
          <p:cNvPr id="338" name="Google Shape;338;g12596d7b71a_3_38: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596d7b71a_3_6: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latin typeface="EB Garamond"/>
              <a:ea typeface="EB Garamond"/>
              <a:cs typeface="EB Garamond"/>
              <a:sym typeface="EB Garamond"/>
            </a:endParaRPr>
          </a:p>
        </p:txBody>
      </p:sp>
      <p:sp>
        <p:nvSpPr>
          <p:cNvPr id="348" name="Google Shape;348;g12596d7b71a_3_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596d7b71a_3_13: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2596d7b71a_3_1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96d7b71a_3_23: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366" name="Google Shape;366;g12596d7b71a_3_2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4" name="Google Shape;374;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596d7b71a_12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12596d7b71a_12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9" name="Google Shape;109;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110" name="Google Shape;110;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100"/>
              <a:buNone/>
            </a:pPr>
            <a:r>
              <a:t/>
            </a:r>
            <a:endParaRPr>
              <a:latin typeface="EB Garamond"/>
              <a:ea typeface="EB Garamond"/>
              <a:cs typeface="EB Garamond"/>
              <a:sym typeface="EB Garamond"/>
            </a:endParaRPr>
          </a:p>
        </p:txBody>
      </p:sp>
      <p:sp>
        <p:nvSpPr>
          <p:cNvPr id="112" name="Google Shape;112;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3" name="Google Shape;113;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141" name="Google Shape;141;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596d7b71a_1_16: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12596d7b71a_1_1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96d7b71a_1_879: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2596d7b71a_1_879: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596d7b71a_1_915: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12596d7b71a_1_915: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huggingface.co/digitalepidemiologylab/covid-twitter-bert" TargetMode="External"/><Relationship Id="rId4" Type="http://schemas.openxmlformats.org/officeDocument/2006/relationships/hyperlink" Target="https://huggingface.co/digitalepidemiologylab/covid-twitter-bert-v2" TargetMode="External"/><Relationship Id="rId9" Type="http://schemas.openxmlformats.org/officeDocument/2006/relationships/hyperlink" Target="https://huggingface.co/clampert/multilingual-sentiment-covid19" TargetMode="External"/><Relationship Id="rId5" Type="http://schemas.openxmlformats.org/officeDocument/2006/relationships/hyperlink" Target="https://huggingface.co/vinai/bertweet-base" TargetMode="External"/><Relationship Id="rId6" Type="http://schemas.openxmlformats.org/officeDocument/2006/relationships/hyperlink" Target="https://huggingface.co/vinai/bertweet-base" TargetMode="External"/><Relationship Id="rId7" Type="http://schemas.openxmlformats.org/officeDocument/2006/relationships/hyperlink" Target="https://huggingface.co/vinai/bertweet-base" TargetMode="External"/><Relationship Id="rId8" Type="http://schemas.openxmlformats.org/officeDocument/2006/relationships/hyperlink" Target="https://huggingface.co/ans/vaccinating-covid-tweet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716182" y="9836474"/>
            <a:ext cx="16855636" cy="450526"/>
          </a:xfrm>
          <a:custGeom>
            <a:rect b="b" l="l" r="r" t="t"/>
            <a:pathLst>
              <a:path extrusionOk="0" h="152400" w="5701783">
                <a:moveTo>
                  <a:pt x="0" y="0"/>
                </a:moveTo>
                <a:lnTo>
                  <a:pt x="5701783" y="0"/>
                </a:lnTo>
                <a:lnTo>
                  <a:pt x="5701783" y="152400"/>
                </a:lnTo>
                <a:lnTo>
                  <a:pt x="0" y="152400"/>
                </a:lnTo>
                <a:close/>
              </a:path>
            </a:pathLst>
          </a:custGeom>
          <a:solidFill>
            <a:srgbClr val="00C49A"/>
          </a:solidFill>
          <a:ln>
            <a:noFill/>
          </a:ln>
        </p:spPr>
      </p:sp>
      <p:cxnSp>
        <p:nvCxnSpPr>
          <p:cNvPr id="89" name="Google Shape;89;p13"/>
          <p:cNvCxnSpPr/>
          <p:nvPr/>
        </p:nvCxnSpPr>
        <p:spPr>
          <a:xfrm>
            <a:off x="716182" y="2176246"/>
            <a:ext cx="16855636" cy="0"/>
          </a:xfrm>
          <a:prstGeom prst="straightConnector1">
            <a:avLst/>
          </a:prstGeom>
          <a:noFill/>
          <a:ln cap="rnd" cmpd="sng" w="19050">
            <a:solidFill>
              <a:srgbClr val="00C49A"/>
            </a:solidFill>
            <a:prstDash val="solid"/>
            <a:round/>
            <a:headEnd len="sm" w="sm" type="none"/>
            <a:tailEnd len="sm" w="sm" type="none"/>
          </a:ln>
        </p:spPr>
      </p:cxnSp>
      <p:pic>
        <p:nvPicPr>
          <p:cNvPr id="90" name="Google Shape;90;p13"/>
          <p:cNvPicPr preferRelativeResize="0"/>
          <p:nvPr/>
        </p:nvPicPr>
        <p:blipFill rotWithShape="1">
          <a:blip r:embed="rId3">
            <a:alphaModFix/>
          </a:blip>
          <a:srcRect b="0" l="0" r="0" t="0"/>
          <a:stretch/>
        </p:blipFill>
        <p:spPr>
          <a:xfrm>
            <a:off x="12602716" y="3691999"/>
            <a:ext cx="4656584" cy="4691772"/>
          </a:xfrm>
          <a:prstGeom prst="rect">
            <a:avLst/>
          </a:prstGeom>
          <a:noFill/>
          <a:ln>
            <a:noFill/>
          </a:ln>
        </p:spPr>
      </p:pic>
      <p:sp>
        <p:nvSpPr>
          <p:cNvPr id="91" name="Google Shape;91;p13"/>
          <p:cNvSpPr txBox="1"/>
          <p:nvPr/>
        </p:nvSpPr>
        <p:spPr>
          <a:xfrm>
            <a:off x="1028700" y="3065796"/>
            <a:ext cx="12289994" cy="2447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333333"/>
                </a:solidFill>
                <a:latin typeface="Poppins"/>
                <a:ea typeface="Poppins"/>
                <a:cs typeface="Poppins"/>
                <a:sym typeface="Poppins"/>
              </a:rPr>
              <a:t>COVID-19 Vaccine Sentiment Analysis</a:t>
            </a:r>
            <a:endParaRPr/>
          </a:p>
        </p:txBody>
      </p:sp>
      <p:sp>
        <p:nvSpPr>
          <p:cNvPr id="92" name="Google Shape;92;p13"/>
          <p:cNvSpPr txBox="1"/>
          <p:nvPr/>
        </p:nvSpPr>
        <p:spPr>
          <a:xfrm>
            <a:off x="1028700" y="402916"/>
            <a:ext cx="3996127"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Winter 2022</a:t>
            </a:r>
            <a:endParaRPr/>
          </a:p>
        </p:txBody>
      </p:sp>
      <p:sp>
        <p:nvSpPr>
          <p:cNvPr id="93" name="Google Shape;93;p13"/>
          <p:cNvSpPr txBox="1"/>
          <p:nvPr/>
        </p:nvSpPr>
        <p:spPr>
          <a:xfrm>
            <a:off x="1028700" y="1069668"/>
            <a:ext cx="3996127"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University of Michigan</a:t>
            </a:r>
            <a:endParaRPr/>
          </a:p>
        </p:txBody>
      </p:sp>
      <p:sp>
        <p:nvSpPr>
          <p:cNvPr id="94" name="Google Shape;94;p13"/>
          <p:cNvSpPr txBox="1"/>
          <p:nvPr/>
        </p:nvSpPr>
        <p:spPr>
          <a:xfrm>
            <a:off x="1028700" y="6103956"/>
            <a:ext cx="3770400" cy="2437500"/>
          </a:xfrm>
          <a:prstGeom prst="rect">
            <a:avLst/>
          </a:prstGeom>
          <a:noFill/>
          <a:ln>
            <a:noFill/>
          </a:ln>
        </p:spPr>
        <p:txBody>
          <a:bodyPr anchorCtr="0" anchor="t" bIns="0" lIns="0" spcFirstLastPara="1" rIns="0" wrap="square" tIns="0">
            <a:spAutoFit/>
          </a:bodyPr>
          <a:lstStyle/>
          <a:p>
            <a:pPr indent="0" lvl="0" marL="0" marR="0" rtl="0" algn="r">
              <a:lnSpc>
                <a:spcPct val="139958"/>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Elizabeth Cho</a:t>
            </a:r>
            <a:r>
              <a:rPr lang="en-US" sz="2400">
                <a:solidFill>
                  <a:srgbClr val="333333"/>
                </a:solidFill>
                <a:latin typeface="Poppins Light"/>
                <a:ea typeface="Poppins Light"/>
                <a:cs typeface="Poppins Light"/>
                <a:sym typeface="Poppins Light"/>
              </a:rPr>
              <a:t>i</a:t>
            </a:r>
            <a:endParaRPr sz="2400">
              <a:solidFill>
                <a:srgbClr val="333333"/>
              </a:solidFill>
              <a:latin typeface="Poppins Light"/>
              <a:ea typeface="Poppins Light"/>
              <a:cs typeface="Poppins Light"/>
              <a:sym typeface="Poppins Light"/>
            </a:endParaRPr>
          </a:p>
          <a:p>
            <a:pPr indent="0" lvl="0" marL="0" marR="0" rtl="0" algn="r">
              <a:lnSpc>
                <a:spcPct val="139958"/>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Yena Kim</a:t>
            </a:r>
            <a:endParaRPr/>
          </a:p>
          <a:p>
            <a:pPr indent="0" lvl="0" marL="0" marR="0" rtl="0" algn="r">
              <a:lnSpc>
                <a:spcPct val="139958"/>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Arjun Padmanabhan</a:t>
            </a:r>
            <a:endParaRPr/>
          </a:p>
          <a:p>
            <a:pPr indent="0" lvl="0" marL="0" marR="0" rtl="0" algn="r">
              <a:lnSpc>
                <a:spcPct val="139958"/>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Kashmira Sawant</a:t>
            </a:r>
            <a:endParaRPr/>
          </a:p>
          <a:p>
            <a:pPr indent="0" lvl="0" marL="0" marR="0" rtl="0" algn="r">
              <a:lnSpc>
                <a:spcPct val="139958"/>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Sunny Singh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11" name="Shape 211"/>
        <p:cNvGrpSpPr/>
        <p:nvPr/>
      </p:nvGrpSpPr>
      <p:grpSpPr>
        <a:xfrm>
          <a:off x="0" y="0"/>
          <a:ext cx="0" cy="0"/>
          <a:chOff x="0" y="0"/>
          <a:chExt cx="0" cy="0"/>
        </a:xfrm>
      </p:grpSpPr>
      <p:sp>
        <p:nvSpPr>
          <p:cNvPr id="212" name="Google Shape;212;p22"/>
          <p:cNvSpPr/>
          <p:nvPr/>
        </p:nvSpPr>
        <p:spPr>
          <a:xfrm>
            <a:off x="-42775"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213" name="Google Shape;213;p22"/>
          <p:cNvSpPr txBox="1"/>
          <p:nvPr/>
        </p:nvSpPr>
        <p:spPr>
          <a:xfrm>
            <a:off x="381109" y="1593200"/>
            <a:ext cx="123984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Sentiment Analysis Model</a:t>
            </a:r>
            <a:r>
              <a:rPr lang="en-US" sz="3000">
                <a:solidFill>
                  <a:srgbClr val="333333"/>
                </a:solidFill>
                <a:latin typeface="Poppins Medium"/>
                <a:ea typeface="Poppins Medium"/>
                <a:cs typeface="Poppins Medium"/>
                <a:sym typeface="Poppins Medium"/>
              </a:rPr>
              <a:t>: Model Fine-Tuning</a:t>
            </a:r>
            <a:r>
              <a:rPr b="0" i="0" lang="en-US" sz="3000" u="none" cap="none" strike="noStrike">
                <a:solidFill>
                  <a:srgbClr val="333333"/>
                </a:solidFill>
                <a:latin typeface="Poppins Medium"/>
                <a:ea typeface="Poppins Medium"/>
                <a:cs typeface="Poppins Medium"/>
                <a:sym typeface="Poppins Medium"/>
              </a:rPr>
              <a:t> </a:t>
            </a:r>
            <a:endParaRPr/>
          </a:p>
        </p:txBody>
      </p:sp>
      <p:sp>
        <p:nvSpPr>
          <p:cNvPr id="214" name="Google Shape;214;p22"/>
          <p:cNvSpPr txBox="1"/>
          <p:nvPr/>
        </p:nvSpPr>
        <p:spPr>
          <a:xfrm>
            <a:off x="16875372"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9</a:t>
            </a:r>
            <a:endParaRPr/>
          </a:p>
        </p:txBody>
      </p:sp>
      <p:sp>
        <p:nvSpPr>
          <p:cNvPr id="215" name="Google Shape;215;p22"/>
          <p:cNvSpPr txBox="1"/>
          <p:nvPr/>
        </p:nvSpPr>
        <p:spPr>
          <a:xfrm>
            <a:off x="1350301" y="1028700"/>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Methodology</a:t>
            </a:r>
            <a:endParaRPr/>
          </a:p>
        </p:txBody>
      </p:sp>
      <p:sp>
        <p:nvSpPr>
          <p:cNvPr id="216" name="Google Shape;216;p22"/>
          <p:cNvSpPr txBox="1"/>
          <p:nvPr/>
        </p:nvSpPr>
        <p:spPr>
          <a:xfrm>
            <a:off x="381110" y="1028700"/>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III</a:t>
            </a:r>
            <a:endParaRPr/>
          </a:p>
        </p:txBody>
      </p:sp>
      <p:sp>
        <p:nvSpPr>
          <p:cNvPr id="217" name="Google Shape;217;p22"/>
          <p:cNvSpPr txBox="1"/>
          <p:nvPr/>
        </p:nvSpPr>
        <p:spPr>
          <a:xfrm>
            <a:off x="1350300" y="2349375"/>
            <a:ext cx="14880900" cy="5231400"/>
          </a:xfrm>
          <a:prstGeom prst="rect">
            <a:avLst/>
          </a:prstGeom>
          <a:noFill/>
          <a:ln>
            <a:noFill/>
          </a:ln>
        </p:spPr>
        <p:txBody>
          <a:bodyPr anchorCtr="0" anchor="t" bIns="182850" lIns="182850" spcFirstLastPara="1" rIns="182850" wrap="square" tIns="182850">
            <a:noAutofit/>
          </a:bodyPr>
          <a:lstStyle/>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latin typeface="Roboto"/>
                <a:ea typeface="Roboto"/>
                <a:cs typeface="Roboto"/>
                <a:sym typeface="Roboto"/>
              </a:rPr>
              <a:t>Hyperparameters</a:t>
            </a:r>
            <a:r>
              <a:rPr lang="en-US"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381000" lvl="1" marL="914400" rtl="0" algn="l">
              <a:lnSpc>
                <a:spcPct val="115000"/>
              </a:lnSpc>
              <a:spcBef>
                <a:spcPts val="0"/>
              </a:spcBef>
              <a:spcAft>
                <a:spcPts val="0"/>
              </a:spcAft>
              <a:buClr>
                <a:schemeClr val="dk1"/>
              </a:buClr>
              <a:buSzPts val="2400"/>
              <a:buFont typeface="Roboto"/>
              <a:buChar char="○"/>
            </a:pPr>
            <a:r>
              <a:rPr lang="en-US" sz="1600">
                <a:solidFill>
                  <a:schemeClr val="dk1"/>
                </a:solidFill>
                <a:latin typeface="Roboto"/>
                <a:ea typeface="Roboto"/>
                <a:cs typeface="Roboto"/>
                <a:sym typeface="Roboto"/>
              </a:rPr>
              <a:t>Our hyperparameters when running the models included the following specifications:</a:t>
            </a:r>
            <a:endParaRPr sz="1600">
              <a:solidFill>
                <a:schemeClr val="dk1"/>
              </a:solidFill>
              <a:latin typeface="Roboto"/>
              <a:ea typeface="Roboto"/>
              <a:cs typeface="Roboto"/>
              <a:sym typeface="Roboto"/>
            </a:endParaRPr>
          </a:p>
          <a:p>
            <a:pPr indent="-381000" lvl="1" marL="914400" rtl="0" algn="l">
              <a:lnSpc>
                <a:spcPct val="115000"/>
              </a:lnSpc>
              <a:spcBef>
                <a:spcPts val="0"/>
              </a:spcBef>
              <a:spcAft>
                <a:spcPts val="0"/>
              </a:spcAft>
              <a:buClr>
                <a:schemeClr val="dk1"/>
              </a:buClr>
              <a:buSzPts val="2400"/>
              <a:buFont typeface="Roboto"/>
              <a:buChar char="○"/>
            </a:pPr>
            <a:r>
              <a:rPr lang="en-US" sz="1600">
                <a:solidFill>
                  <a:schemeClr val="dk1"/>
                </a:solidFill>
                <a:latin typeface="Roboto"/>
                <a:ea typeface="Roboto"/>
                <a:cs typeface="Roboto"/>
                <a:sym typeface="Roboto"/>
              </a:rPr>
              <a:t> Using an AdamW optimizer with a learning rate of 1*10^-5 and a EPS of 1*10^-8</a:t>
            </a:r>
            <a:endParaRPr sz="1600">
              <a:solidFill>
                <a:schemeClr val="dk1"/>
              </a:solidFill>
              <a:latin typeface="Roboto"/>
              <a:ea typeface="Roboto"/>
              <a:cs typeface="Roboto"/>
              <a:sym typeface="Roboto"/>
            </a:endParaRPr>
          </a:p>
          <a:p>
            <a:pPr indent="-381000" lvl="1" marL="914400" rtl="0" algn="l">
              <a:lnSpc>
                <a:spcPct val="115000"/>
              </a:lnSpc>
              <a:spcBef>
                <a:spcPts val="0"/>
              </a:spcBef>
              <a:spcAft>
                <a:spcPts val="0"/>
              </a:spcAft>
              <a:buClr>
                <a:schemeClr val="dk1"/>
              </a:buClr>
              <a:buSzPts val="2400"/>
              <a:buFont typeface="Roboto"/>
              <a:buChar char="○"/>
            </a:pPr>
            <a:r>
              <a:rPr lang="en-US" sz="1600">
                <a:solidFill>
                  <a:schemeClr val="dk1"/>
                </a:solidFill>
                <a:latin typeface="Roboto"/>
                <a:ea typeface="Roboto"/>
                <a:cs typeface="Roboto"/>
                <a:sym typeface="Roboto"/>
              </a:rPr>
              <a:t>Epochs = 4</a:t>
            </a:r>
            <a:endParaRPr sz="1600">
              <a:solidFill>
                <a:schemeClr val="dk1"/>
              </a:solidFill>
              <a:latin typeface="Roboto"/>
              <a:ea typeface="Roboto"/>
              <a:cs typeface="Roboto"/>
              <a:sym typeface="Roboto"/>
            </a:endParaRPr>
          </a:p>
          <a:p>
            <a:pPr indent="-381000" lvl="1" marL="914400" rtl="0" algn="l">
              <a:lnSpc>
                <a:spcPct val="115000"/>
              </a:lnSpc>
              <a:spcBef>
                <a:spcPts val="0"/>
              </a:spcBef>
              <a:spcAft>
                <a:spcPts val="0"/>
              </a:spcAft>
              <a:buClr>
                <a:schemeClr val="dk1"/>
              </a:buClr>
              <a:buSzPts val="2400"/>
              <a:buFont typeface="Roboto"/>
              <a:buChar char="○"/>
            </a:pPr>
            <a:r>
              <a:rPr lang="en-US" sz="1600">
                <a:solidFill>
                  <a:schemeClr val="dk1"/>
                </a:solidFill>
                <a:latin typeface="Roboto"/>
                <a:ea typeface="Roboto"/>
                <a:cs typeface="Roboto"/>
                <a:sym typeface="Roboto"/>
              </a:rPr>
              <a:t>Scheduler with number of warm-up steps = 0 and the number of training steps equal to the length of our data loader multiplied by the number of epochs (4). </a:t>
            </a:r>
            <a:endParaRPr sz="1600">
              <a:solidFill>
                <a:schemeClr val="dk1"/>
              </a:solidFill>
              <a:latin typeface="Roboto"/>
              <a:ea typeface="Roboto"/>
              <a:cs typeface="Roboto"/>
              <a:sym typeface="Roboto"/>
            </a:endParaRPr>
          </a:p>
          <a:p>
            <a:pPr indent="0" lvl="0" marL="914400" rtl="0" algn="l">
              <a:lnSpc>
                <a:spcPct val="115000"/>
              </a:lnSpc>
              <a:spcBef>
                <a:spcPts val="0"/>
              </a:spcBef>
              <a:spcAft>
                <a:spcPts val="0"/>
              </a:spcAft>
              <a:buNone/>
            </a:pPr>
            <a:r>
              <a:t/>
            </a:r>
            <a:endParaRPr sz="16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latin typeface="Roboto"/>
                <a:ea typeface="Roboto"/>
                <a:cs typeface="Roboto"/>
                <a:sym typeface="Roboto"/>
              </a:rPr>
              <a:t>Evaluation Metrics</a:t>
            </a:r>
            <a:r>
              <a:rPr lang="en-US"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381000" lvl="1" marL="914400" rtl="0" algn="l">
              <a:lnSpc>
                <a:spcPct val="115000"/>
              </a:lnSpc>
              <a:spcBef>
                <a:spcPts val="0"/>
              </a:spcBef>
              <a:spcAft>
                <a:spcPts val="0"/>
              </a:spcAft>
              <a:buClr>
                <a:schemeClr val="dk1"/>
              </a:buClr>
              <a:buSzPts val="2400"/>
              <a:buFont typeface="Roboto"/>
              <a:buChar char="○"/>
            </a:pPr>
            <a:r>
              <a:rPr b="1" lang="en-US" sz="1600">
                <a:solidFill>
                  <a:schemeClr val="dk1"/>
                </a:solidFill>
                <a:latin typeface="Roboto"/>
                <a:ea typeface="Roboto"/>
                <a:cs typeface="Roboto"/>
                <a:sym typeface="Roboto"/>
              </a:rPr>
              <a:t>F1 Score (Weighted)</a:t>
            </a:r>
            <a:endParaRPr b="1" sz="16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600">
              <a:solidFill>
                <a:schemeClr val="dk1"/>
              </a:solidFill>
              <a:latin typeface="Roboto"/>
              <a:ea typeface="Roboto"/>
              <a:cs typeface="Roboto"/>
              <a:sym typeface="Roboto"/>
            </a:endParaRPr>
          </a:p>
        </p:txBody>
      </p:sp>
      <p:graphicFrame>
        <p:nvGraphicFramePr>
          <p:cNvPr id="218" name="Google Shape;218;p22"/>
          <p:cNvGraphicFramePr/>
          <p:nvPr/>
        </p:nvGraphicFramePr>
        <p:xfrm>
          <a:off x="1027350" y="6179975"/>
          <a:ext cx="3000000" cy="3000000"/>
        </p:xfrm>
        <a:graphic>
          <a:graphicData uri="http://schemas.openxmlformats.org/drawingml/2006/table">
            <a:tbl>
              <a:tblPr>
                <a:noFill/>
                <a:tableStyleId>{B4D04EED-1AEA-4501-A914-3113C9B3610F}</a:tableStyleId>
              </a:tblPr>
              <a:tblGrid>
                <a:gridCol w="3276600"/>
                <a:gridCol w="3276600"/>
                <a:gridCol w="3276600"/>
                <a:gridCol w="3276600"/>
                <a:gridCol w="3276600"/>
              </a:tblGrid>
              <a:tr h="381000">
                <a:tc>
                  <a:txBody>
                    <a:bodyPr/>
                    <a:lstStyle/>
                    <a:p>
                      <a:pPr indent="0" lvl="0" marL="0" rtl="0" algn="ctr">
                        <a:spcBef>
                          <a:spcPts val="0"/>
                        </a:spcBef>
                        <a:spcAft>
                          <a:spcPts val="0"/>
                        </a:spcAft>
                        <a:buNone/>
                      </a:pPr>
                      <a:r>
                        <a:rPr b="1" lang="en-US" sz="1200">
                          <a:latin typeface="EB Garamond"/>
                          <a:ea typeface="EB Garamond"/>
                          <a:cs typeface="EB Garamond"/>
                          <a:sym typeface="EB Garamond"/>
                        </a:rPr>
                        <a:t>Model</a:t>
                      </a:r>
                      <a:endParaRPr b="1"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200">
                          <a:latin typeface="EB Garamond"/>
                          <a:ea typeface="EB Garamond"/>
                          <a:cs typeface="EB Garamond"/>
                          <a:sym typeface="EB Garamond"/>
                        </a:rPr>
                        <a:t>Epoch 1</a:t>
                      </a:r>
                      <a:endParaRPr b="1"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200">
                          <a:latin typeface="EB Garamond"/>
                          <a:ea typeface="EB Garamond"/>
                          <a:cs typeface="EB Garamond"/>
                          <a:sym typeface="EB Garamond"/>
                        </a:rPr>
                        <a:t>Epoch 2</a:t>
                      </a:r>
                      <a:endParaRPr b="1"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200">
                          <a:latin typeface="EB Garamond"/>
                          <a:ea typeface="EB Garamond"/>
                          <a:cs typeface="EB Garamond"/>
                          <a:sym typeface="EB Garamond"/>
                        </a:rPr>
                        <a:t>Epoch 3</a:t>
                      </a:r>
                      <a:endParaRPr b="1"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200">
                          <a:latin typeface="EB Garamond"/>
                          <a:ea typeface="EB Garamond"/>
                          <a:cs typeface="EB Garamond"/>
                          <a:sym typeface="EB Garamond"/>
                        </a:rPr>
                        <a:t>Epoch 4</a:t>
                      </a:r>
                      <a:endParaRPr b="1"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1200">
                          <a:highlight>
                            <a:srgbClr val="F8F8F8"/>
                          </a:highlight>
                          <a:latin typeface="EB Garamond"/>
                          <a:ea typeface="EB Garamond"/>
                          <a:cs typeface="EB Garamond"/>
                          <a:sym typeface="EB Garamond"/>
                        </a:rPr>
                        <a:t>model_ctb_v2</a:t>
                      </a:r>
                      <a:endParaRPr sz="1200">
                        <a:highlight>
                          <a:srgbClr val="F8F8F8"/>
                        </a:highlight>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highlight>
                            <a:schemeClr val="lt1"/>
                          </a:highlight>
                          <a:latin typeface="EB Garamond"/>
                          <a:ea typeface="EB Garamond"/>
                          <a:cs typeface="EB Garamond"/>
                          <a:sym typeface="EB Garamond"/>
                        </a:rPr>
                        <a:t>0.67</a:t>
                      </a:r>
                      <a:endParaRPr sz="1200">
                        <a:highlight>
                          <a:schemeClr val="lt1"/>
                        </a:highlight>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highlight>
                            <a:srgbClr val="F8F8F8"/>
                          </a:highlight>
                          <a:latin typeface="EB Garamond"/>
                          <a:ea typeface="EB Garamond"/>
                          <a:cs typeface="EB Garamond"/>
                          <a:sym typeface="EB Garamond"/>
                        </a:rPr>
                        <a:t>0.77</a:t>
                      </a:r>
                      <a:endParaRPr sz="1200">
                        <a:highlight>
                          <a:srgbClr val="F8F8F8"/>
                        </a:highlight>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highlight>
                            <a:srgbClr val="F8F8F8"/>
                          </a:highlight>
                          <a:latin typeface="EB Garamond"/>
                          <a:ea typeface="EB Garamond"/>
                          <a:cs typeface="EB Garamond"/>
                          <a:sym typeface="EB Garamond"/>
                        </a:rPr>
                        <a:t>0.81</a:t>
                      </a:r>
                      <a:endParaRPr sz="1200">
                        <a:highlight>
                          <a:srgbClr val="F8F8F8"/>
                        </a:highlight>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highlight>
                            <a:srgbClr val="F8F8F8"/>
                          </a:highlight>
                          <a:latin typeface="EB Garamond"/>
                          <a:ea typeface="EB Garamond"/>
                          <a:cs typeface="EB Garamond"/>
                          <a:sym typeface="EB Garamond"/>
                        </a:rPr>
                        <a:t>0.82</a:t>
                      </a:r>
                      <a:endParaRPr sz="1200">
                        <a:highlight>
                          <a:srgbClr val="F8F8F8"/>
                        </a:highlight>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381000">
                <a:tc>
                  <a:txBody>
                    <a:bodyPr/>
                    <a:lstStyle/>
                    <a:p>
                      <a:pPr indent="0" lvl="0" marL="0" rtl="0" algn="ctr">
                        <a:spcBef>
                          <a:spcPts val="0"/>
                        </a:spcBef>
                        <a:spcAft>
                          <a:spcPts val="0"/>
                        </a:spcAft>
                        <a:buNone/>
                      </a:pPr>
                      <a:r>
                        <a:rPr lang="en-US" sz="1200">
                          <a:latin typeface="EB Garamond"/>
                          <a:ea typeface="EB Garamond"/>
                          <a:cs typeface="EB Garamond"/>
                          <a:sym typeface="EB Garamond"/>
                        </a:rPr>
                        <a:t>model_bcb_u</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0.18</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0.38</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0.53</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0.53</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1200">
                          <a:latin typeface="EB Garamond"/>
                          <a:ea typeface="EB Garamond"/>
                          <a:cs typeface="EB Garamond"/>
                          <a:sym typeface="EB Garamond"/>
                        </a:rPr>
                        <a:t>model_vct</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0.11</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0.32</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0.60</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0.60</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1200">
                          <a:latin typeface="EB Garamond"/>
                          <a:ea typeface="EB Garamond"/>
                          <a:cs typeface="EB Garamond"/>
                          <a:sym typeface="EB Garamond"/>
                        </a:rPr>
                        <a:t>model_msc</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0.13</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0.37</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0.53</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EB Garamond"/>
                          <a:ea typeface="EB Garamond"/>
                          <a:cs typeface="EB Garamond"/>
                          <a:sym typeface="EB Garamond"/>
                        </a:rPr>
                        <a:t>0.53</a:t>
                      </a:r>
                      <a:endParaRPr sz="1200">
                        <a:latin typeface="EB Garamond"/>
                        <a:ea typeface="EB Garamond"/>
                        <a:cs typeface="EB Garamond"/>
                        <a:sym typeface="EB Garamond"/>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22" name="Shape 222"/>
        <p:cNvGrpSpPr/>
        <p:nvPr/>
      </p:nvGrpSpPr>
      <p:grpSpPr>
        <a:xfrm>
          <a:off x="0" y="0"/>
          <a:ext cx="0" cy="0"/>
          <a:chOff x="0" y="0"/>
          <a:chExt cx="0" cy="0"/>
        </a:xfrm>
      </p:grpSpPr>
      <p:sp>
        <p:nvSpPr>
          <p:cNvPr id="223" name="Google Shape;223;p23"/>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224" name="Google Shape;224;p23"/>
          <p:cNvSpPr txBox="1"/>
          <p:nvPr/>
        </p:nvSpPr>
        <p:spPr>
          <a:xfrm>
            <a:off x="423884" y="1593200"/>
            <a:ext cx="123984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Sentiment Analysis Model</a:t>
            </a:r>
            <a:r>
              <a:rPr lang="en-US" sz="3000">
                <a:solidFill>
                  <a:srgbClr val="333333"/>
                </a:solidFill>
                <a:latin typeface="Poppins Medium"/>
                <a:ea typeface="Poppins Medium"/>
                <a:cs typeface="Poppins Medium"/>
                <a:sym typeface="Poppins Medium"/>
              </a:rPr>
              <a:t>: Model Fine-Tuning</a:t>
            </a:r>
            <a:r>
              <a:rPr b="0" i="0" lang="en-US" sz="3000" u="none" cap="none" strike="noStrike">
                <a:solidFill>
                  <a:srgbClr val="333333"/>
                </a:solidFill>
                <a:latin typeface="Poppins Medium"/>
                <a:ea typeface="Poppins Medium"/>
                <a:cs typeface="Poppins Medium"/>
                <a:sym typeface="Poppins Medium"/>
              </a:rPr>
              <a:t> </a:t>
            </a:r>
            <a:endParaRPr/>
          </a:p>
        </p:txBody>
      </p:sp>
      <p:sp>
        <p:nvSpPr>
          <p:cNvPr id="225" name="Google Shape;225;p23"/>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10</a:t>
            </a:r>
            <a:endParaRPr/>
          </a:p>
        </p:txBody>
      </p:sp>
      <p:sp>
        <p:nvSpPr>
          <p:cNvPr id="226" name="Google Shape;226;p23"/>
          <p:cNvSpPr txBox="1"/>
          <p:nvPr/>
        </p:nvSpPr>
        <p:spPr>
          <a:xfrm>
            <a:off x="1393076" y="1028700"/>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Methodology</a:t>
            </a:r>
            <a:endParaRPr/>
          </a:p>
        </p:txBody>
      </p:sp>
      <p:sp>
        <p:nvSpPr>
          <p:cNvPr id="227" name="Google Shape;227;p23"/>
          <p:cNvSpPr txBox="1"/>
          <p:nvPr/>
        </p:nvSpPr>
        <p:spPr>
          <a:xfrm>
            <a:off x="423885" y="1028700"/>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III</a:t>
            </a:r>
            <a:endParaRPr/>
          </a:p>
        </p:txBody>
      </p:sp>
      <p:sp>
        <p:nvSpPr>
          <p:cNvPr id="228" name="Google Shape;228;p23"/>
          <p:cNvSpPr txBox="1"/>
          <p:nvPr/>
        </p:nvSpPr>
        <p:spPr>
          <a:xfrm>
            <a:off x="1339813" y="2349375"/>
            <a:ext cx="14285700" cy="50028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t/>
            </a:r>
            <a:endParaRPr b="1" sz="1600">
              <a:solidFill>
                <a:schemeClr val="dk1"/>
              </a:solidFill>
              <a:latin typeface="Roboto"/>
              <a:ea typeface="Roboto"/>
              <a:cs typeface="Roboto"/>
              <a:sym typeface="Roboto"/>
            </a:endParaRPr>
          </a:p>
        </p:txBody>
      </p:sp>
      <p:pic>
        <p:nvPicPr>
          <p:cNvPr id="229" name="Google Shape;229;p23"/>
          <p:cNvPicPr preferRelativeResize="0"/>
          <p:nvPr/>
        </p:nvPicPr>
        <p:blipFill>
          <a:blip r:embed="rId3">
            <a:alphaModFix/>
          </a:blip>
          <a:stretch>
            <a:fillRect/>
          </a:stretch>
        </p:blipFill>
        <p:spPr>
          <a:xfrm>
            <a:off x="3400475" y="2597625"/>
            <a:ext cx="10780375" cy="3351875"/>
          </a:xfrm>
          <a:prstGeom prst="rect">
            <a:avLst/>
          </a:prstGeom>
          <a:noFill/>
          <a:ln>
            <a:noFill/>
          </a:ln>
        </p:spPr>
      </p:pic>
      <p:pic>
        <p:nvPicPr>
          <p:cNvPr id="230" name="Google Shape;230;p23"/>
          <p:cNvPicPr preferRelativeResize="0"/>
          <p:nvPr/>
        </p:nvPicPr>
        <p:blipFill>
          <a:blip r:embed="rId4">
            <a:alphaModFix/>
          </a:blip>
          <a:stretch>
            <a:fillRect/>
          </a:stretch>
        </p:blipFill>
        <p:spPr>
          <a:xfrm>
            <a:off x="3388450" y="6523725"/>
            <a:ext cx="10780381" cy="3351875"/>
          </a:xfrm>
          <a:prstGeom prst="rect">
            <a:avLst/>
          </a:prstGeom>
          <a:noFill/>
          <a:ln>
            <a:noFill/>
          </a:ln>
        </p:spPr>
      </p:pic>
      <p:sp>
        <p:nvSpPr>
          <p:cNvPr id="231" name="Google Shape;231;p23"/>
          <p:cNvSpPr/>
          <p:nvPr/>
        </p:nvSpPr>
        <p:spPr>
          <a:xfrm>
            <a:off x="13612625" y="2919275"/>
            <a:ext cx="682200" cy="6854400"/>
          </a:xfrm>
          <a:prstGeom prst="rect">
            <a:avLst/>
          </a:prstGeom>
          <a:solidFill>
            <a:srgbClr val="F8F8F8"/>
          </a:solidFill>
          <a:ln cap="flat" cmpd="sng" w="9525">
            <a:solidFill>
              <a:srgbClr val="F8F8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35" name="Shape 235"/>
        <p:cNvGrpSpPr/>
        <p:nvPr/>
      </p:nvGrpSpPr>
      <p:grpSpPr>
        <a:xfrm>
          <a:off x="0" y="0"/>
          <a:ext cx="0" cy="0"/>
          <a:chOff x="0" y="0"/>
          <a:chExt cx="0" cy="0"/>
        </a:xfrm>
      </p:grpSpPr>
      <p:sp>
        <p:nvSpPr>
          <p:cNvPr id="236" name="Google Shape;236;p24"/>
          <p:cNvSpPr txBox="1"/>
          <p:nvPr/>
        </p:nvSpPr>
        <p:spPr>
          <a:xfrm>
            <a:off x="9727672" y="1390653"/>
            <a:ext cx="5366700" cy="2154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t/>
            </a:r>
            <a:endParaRPr/>
          </a:p>
        </p:txBody>
      </p:sp>
      <p:sp>
        <p:nvSpPr>
          <p:cNvPr id="237" name="Google Shape;237;p24"/>
          <p:cNvSpPr txBox="1"/>
          <p:nvPr/>
        </p:nvSpPr>
        <p:spPr>
          <a:xfrm>
            <a:off x="9199825" y="2068575"/>
            <a:ext cx="7953600" cy="23643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3. State Senate and State House</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p:txBody>
      </p:sp>
      <p:sp>
        <p:nvSpPr>
          <p:cNvPr id="238" name="Google Shape;238;p24"/>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2D4263"/>
                </a:solidFill>
                <a:latin typeface="Poppins Medium"/>
                <a:ea typeface="Poppins Medium"/>
                <a:cs typeface="Poppins Medium"/>
                <a:sym typeface="Poppins Medium"/>
              </a:rPr>
              <a:t>11</a:t>
            </a:r>
            <a:endParaRPr/>
          </a:p>
        </p:txBody>
      </p:sp>
      <p:sp>
        <p:nvSpPr>
          <p:cNvPr id="239" name="Google Shape;239;p24"/>
          <p:cNvSpPr/>
          <p:nvPr/>
        </p:nvSpPr>
        <p:spPr>
          <a:xfrm>
            <a:off x="0" y="0"/>
            <a:ext cx="18288000" cy="450526"/>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240" name="Google Shape;240;p24"/>
          <p:cNvSpPr txBox="1"/>
          <p:nvPr/>
        </p:nvSpPr>
        <p:spPr>
          <a:xfrm>
            <a:off x="1404026" y="1028700"/>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Research Results</a:t>
            </a:r>
            <a:endParaRPr/>
          </a:p>
        </p:txBody>
      </p:sp>
      <p:sp>
        <p:nvSpPr>
          <p:cNvPr id="241" name="Google Shape;241;p24"/>
          <p:cNvSpPr txBox="1"/>
          <p:nvPr/>
        </p:nvSpPr>
        <p:spPr>
          <a:xfrm>
            <a:off x="423885" y="1028700"/>
            <a:ext cx="538253" cy="36195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IV</a:t>
            </a:r>
            <a:endParaRPr/>
          </a:p>
        </p:txBody>
      </p:sp>
      <p:sp>
        <p:nvSpPr>
          <p:cNvPr id="242" name="Google Shape;242;p24"/>
          <p:cNvSpPr txBox="1"/>
          <p:nvPr/>
        </p:nvSpPr>
        <p:spPr>
          <a:xfrm>
            <a:off x="1404025" y="1976175"/>
            <a:ext cx="6084900" cy="7683900"/>
          </a:xfrm>
          <a:prstGeom prst="rect">
            <a:avLst/>
          </a:prstGeom>
          <a:noFill/>
          <a:ln>
            <a:noFill/>
          </a:ln>
        </p:spPr>
        <p:txBody>
          <a:bodyPr anchorCtr="0" anchor="t" bIns="0" lIns="0" spcFirstLastPara="1" rIns="0" wrap="square" tIns="0">
            <a:spAutoFit/>
          </a:bodyPr>
          <a:lstStyle/>
          <a:p>
            <a:pPr indent="-381000" lvl="0" marL="457200" marR="0" rtl="0" algn="l">
              <a:lnSpc>
                <a:spcPct val="180000"/>
              </a:lnSpc>
              <a:spcBef>
                <a:spcPts val="0"/>
              </a:spcBef>
              <a:spcAft>
                <a:spcPts val="0"/>
              </a:spcAft>
              <a:buClr>
                <a:srgbClr val="333333"/>
              </a:buClr>
              <a:buSzPts val="2400"/>
              <a:buFont typeface="Poppins Light"/>
              <a:buAutoNum type="arabicPeriod"/>
            </a:pPr>
            <a:r>
              <a:rPr lang="en-US" sz="2400">
                <a:solidFill>
                  <a:srgbClr val="333333"/>
                </a:solidFill>
                <a:latin typeface="Poppins Light"/>
                <a:ea typeface="Poppins Light"/>
                <a:cs typeface="Poppins Light"/>
                <a:sym typeface="Poppins Light"/>
              </a:rPr>
              <a:t>Presidential Election</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381000" lvl="0" marL="457200" marR="0" rtl="0" algn="l">
              <a:lnSpc>
                <a:spcPct val="180000"/>
              </a:lnSpc>
              <a:spcBef>
                <a:spcPts val="0"/>
              </a:spcBef>
              <a:spcAft>
                <a:spcPts val="0"/>
              </a:spcAft>
              <a:buClr>
                <a:srgbClr val="333333"/>
              </a:buClr>
              <a:buSzPts val="2400"/>
              <a:buFont typeface="Poppins Light"/>
              <a:buAutoNum type="arabicPeriod"/>
            </a:pPr>
            <a:r>
              <a:rPr lang="en-US" sz="2400">
                <a:solidFill>
                  <a:srgbClr val="333333"/>
                </a:solidFill>
                <a:latin typeface="Poppins Light"/>
                <a:ea typeface="Poppins Light"/>
                <a:cs typeface="Poppins Light"/>
                <a:sym typeface="Poppins Light"/>
              </a:rPr>
              <a:t>Governors</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p:txBody>
      </p:sp>
      <p:sp>
        <p:nvSpPr>
          <p:cNvPr id="243" name="Google Shape;243;p24"/>
          <p:cNvSpPr txBox="1"/>
          <p:nvPr/>
        </p:nvSpPr>
        <p:spPr>
          <a:xfrm>
            <a:off x="423875" y="1398000"/>
            <a:ext cx="5781900" cy="6465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Red vs. Blue states</a:t>
            </a:r>
            <a:endParaRPr>
              <a:solidFill>
                <a:schemeClr val="dk1"/>
              </a:solidFill>
            </a:endParaRPr>
          </a:p>
        </p:txBody>
      </p:sp>
      <p:pic>
        <p:nvPicPr>
          <p:cNvPr id="244" name="Google Shape;244;p24"/>
          <p:cNvPicPr preferRelativeResize="0"/>
          <p:nvPr/>
        </p:nvPicPr>
        <p:blipFill>
          <a:blip r:embed="rId3">
            <a:alphaModFix/>
          </a:blip>
          <a:stretch>
            <a:fillRect/>
          </a:stretch>
        </p:blipFill>
        <p:spPr>
          <a:xfrm>
            <a:off x="510888" y="2711425"/>
            <a:ext cx="7871175" cy="2718875"/>
          </a:xfrm>
          <a:prstGeom prst="rect">
            <a:avLst/>
          </a:prstGeom>
          <a:noFill/>
          <a:ln>
            <a:noFill/>
          </a:ln>
        </p:spPr>
      </p:pic>
      <p:pic>
        <p:nvPicPr>
          <p:cNvPr id="245" name="Google Shape;245;p24"/>
          <p:cNvPicPr preferRelativeResize="0"/>
          <p:nvPr/>
        </p:nvPicPr>
        <p:blipFill>
          <a:blip r:embed="rId4">
            <a:alphaModFix/>
          </a:blip>
          <a:stretch>
            <a:fillRect/>
          </a:stretch>
        </p:blipFill>
        <p:spPr>
          <a:xfrm>
            <a:off x="682350" y="6493275"/>
            <a:ext cx="7779299" cy="3411750"/>
          </a:xfrm>
          <a:prstGeom prst="rect">
            <a:avLst/>
          </a:prstGeom>
          <a:noFill/>
          <a:ln>
            <a:noFill/>
          </a:ln>
        </p:spPr>
      </p:pic>
      <p:pic>
        <p:nvPicPr>
          <p:cNvPr id="246" name="Google Shape;246;p24"/>
          <p:cNvPicPr preferRelativeResize="0"/>
          <p:nvPr/>
        </p:nvPicPr>
        <p:blipFill>
          <a:blip r:embed="rId5">
            <a:alphaModFix/>
          </a:blip>
          <a:stretch>
            <a:fillRect/>
          </a:stretch>
        </p:blipFill>
        <p:spPr>
          <a:xfrm>
            <a:off x="8939100" y="2757599"/>
            <a:ext cx="8739844" cy="373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50" name="Shape 250"/>
        <p:cNvGrpSpPr/>
        <p:nvPr/>
      </p:nvGrpSpPr>
      <p:grpSpPr>
        <a:xfrm>
          <a:off x="0" y="0"/>
          <a:ext cx="0" cy="0"/>
          <a:chOff x="0" y="0"/>
          <a:chExt cx="0" cy="0"/>
        </a:xfrm>
      </p:grpSpPr>
      <p:sp>
        <p:nvSpPr>
          <p:cNvPr id="251" name="Google Shape;251;p25"/>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252" name="Google Shape;252;p25"/>
          <p:cNvSpPr txBox="1"/>
          <p:nvPr/>
        </p:nvSpPr>
        <p:spPr>
          <a:xfrm>
            <a:off x="1008025" y="5114445"/>
            <a:ext cx="5879400" cy="2154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t/>
            </a:r>
            <a:endParaRPr/>
          </a:p>
        </p:txBody>
      </p:sp>
      <p:sp>
        <p:nvSpPr>
          <p:cNvPr id="253" name="Google Shape;253;p25"/>
          <p:cNvSpPr txBox="1"/>
          <p:nvPr/>
        </p:nvSpPr>
        <p:spPr>
          <a:xfrm>
            <a:off x="17015823"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14</a:t>
            </a:r>
            <a:endParaRPr/>
          </a:p>
        </p:txBody>
      </p:sp>
      <p:pic>
        <p:nvPicPr>
          <p:cNvPr id="254" name="Google Shape;254;p25"/>
          <p:cNvPicPr preferRelativeResize="0"/>
          <p:nvPr/>
        </p:nvPicPr>
        <p:blipFill>
          <a:blip r:embed="rId3">
            <a:alphaModFix/>
          </a:blip>
          <a:stretch>
            <a:fillRect/>
          </a:stretch>
        </p:blipFill>
        <p:spPr>
          <a:xfrm>
            <a:off x="6377784" y="6406854"/>
            <a:ext cx="8735566" cy="3461796"/>
          </a:xfrm>
          <a:prstGeom prst="rect">
            <a:avLst/>
          </a:prstGeom>
          <a:noFill/>
          <a:ln>
            <a:noFill/>
          </a:ln>
        </p:spPr>
      </p:pic>
      <p:sp>
        <p:nvSpPr>
          <p:cNvPr id="255" name="Google Shape;255;p25"/>
          <p:cNvSpPr txBox="1"/>
          <p:nvPr/>
        </p:nvSpPr>
        <p:spPr>
          <a:xfrm>
            <a:off x="7295355" y="2077050"/>
            <a:ext cx="7196100" cy="5541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b="1" lang="en-US" sz="2400">
                <a:solidFill>
                  <a:srgbClr val="333333"/>
                </a:solidFill>
                <a:latin typeface="Poppins"/>
                <a:ea typeface="Poppins"/>
                <a:cs typeface="Poppins"/>
                <a:sym typeface="Poppins"/>
              </a:rPr>
              <a:t>COVID-19 Vaccination Progress</a:t>
            </a:r>
            <a:endParaRPr b="1"/>
          </a:p>
        </p:txBody>
      </p:sp>
      <p:sp>
        <p:nvSpPr>
          <p:cNvPr id="256" name="Google Shape;256;p25"/>
          <p:cNvSpPr txBox="1"/>
          <p:nvPr/>
        </p:nvSpPr>
        <p:spPr>
          <a:xfrm>
            <a:off x="2907931" y="3894287"/>
            <a:ext cx="1960200" cy="5541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b="1" lang="en-US" sz="2400">
                <a:solidFill>
                  <a:srgbClr val="333333"/>
                </a:solidFill>
                <a:latin typeface="Poppins"/>
                <a:ea typeface="Poppins"/>
                <a:cs typeface="Poppins"/>
                <a:sym typeface="Poppins"/>
              </a:rPr>
              <a:t>Detroit, MI</a:t>
            </a:r>
            <a:endParaRPr b="1"/>
          </a:p>
        </p:txBody>
      </p:sp>
      <p:sp>
        <p:nvSpPr>
          <p:cNvPr id="257" name="Google Shape;257;p25"/>
          <p:cNvSpPr txBox="1"/>
          <p:nvPr/>
        </p:nvSpPr>
        <p:spPr>
          <a:xfrm>
            <a:off x="2826780" y="7689053"/>
            <a:ext cx="2881200" cy="12189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b="1" lang="en-US" sz="2400">
                <a:solidFill>
                  <a:srgbClr val="333333"/>
                </a:solidFill>
                <a:latin typeface="Poppins"/>
                <a:ea typeface="Poppins"/>
                <a:cs typeface="Poppins"/>
                <a:sym typeface="Poppins"/>
              </a:rPr>
              <a:t>San Francisco, CA</a:t>
            </a:r>
            <a:endParaRPr b="1"/>
          </a:p>
        </p:txBody>
      </p:sp>
      <p:pic>
        <p:nvPicPr>
          <p:cNvPr id="258" name="Google Shape;258;p25"/>
          <p:cNvPicPr preferRelativeResize="0"/>
          <p:nvPr/>
        </p:nvPicPr>
        <p:blipFill>
          <a:blip r:embed="rId4">
            <a:alphaModFix/>
          </a:blip>
          <a:stretch>
            <a:fillRect/>
          </a:stretch>
        </p:blipFill>
        <p:spPr>
          <a:xfrm>
            <a:off x="6377784" y="2946743"/>
            <a:ext cx="8665978" cy="3057198"/>
          </a:xfrm>
          <a:prstGeom prst="rect">
            <a:avLst/>
          </a:prstGeom>
          <a:noFill/>
          <a:ln>
            <a:noFill/>
          </a:ln>
        </p:spPr>
      </p:pic>
      <p:sp>
        <p:nvSpPr>
          <p:cNvPr id="259" name="Google Shape;259;p25"/>
          <p:cNvSpPr txBox="1"/>
          <p:nvPr/>
        </p:nvSpPr>
        <p:spPr>
          <a:xfrm>
            <a:off x="1471426" y="1368116"/>
            <a:ext cx="5366700" cy="461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Socioeconomic Status</a:t>
            </a:r>
            <a:endParaRPr/>
          </a:p>
        </p:txBody>
      </p:sp>
      <p:sp>
        <p:nvSpPr>
          <p:cNvPr id="260" name="Google Shape;260;p25"/>
          <p:cNvSpPr txBox="1"/>
          <p:nvPr/>
        </p:nvSpPr>
        <p:spPr>
          <a:xfrm>
            <a:off x="1376176" y="697588"/>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Research Results</a:t>
            </a:r>
            <a:endParaRPr/>
          </a:p>
        </p:txBody>
      </p:sp>
      <p:sp>
        <p:nvSpPr>
          <p:cNvPr id="261" name="Google Shape;261;p25"/>
          <p:cNvSpPr txBox="1"/>
          <p:nvPr/>
        </p:nvSpPr>
        <p:spPr>
          <a:xfrm>
            <a:off x="406985" y="697588"/>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IV</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65" name="Shape 265"/>
        <p:cNvGrpSpPr/>
        <p:nvPr/>
      </p:nvGrpSpPr>
      <p:grpSpPr>
        <a:xfrm>
          <a:off x="0" y="0"/>
          <a:ext cx="0" cy="0"/>
          <a:chOff x="0" y="0"/>
          <a:chExt cx="0" cy="0"/>
        </a:xfrm>
      </p:grpSpPr>
      <p:sp>
        <p:nvSpPr>
          <p:cNvPr id="266" name="Google Shape;266;p26"/>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267" name="Google Shape;267;p26"/>
          <p:cNvSpPr txBox="1"/>
          <p:nvPr/>
        </p:nvSpPr>
        <p:spPr>
          <a:xfrm>
            <a:off x="-967674" y="4208305"/>
            <a:ext cx="6368400" cy="2154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t/>
            </a:r>
            <a:endParaRPr/>
          </a:p>
        </p:txBody>
      </p:sp>
      <p:sp>
        <p:nvSpPr>
          <p:cNvPr id="268" name="Google Shape;268;p26"/>
          <p:cNvSpPr txBox="1"/>
          <p:nvPr/>
        </p:nvSpPr>
        <p:spPr>
          <a:xfrm>
            <a:off x="17015823"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15</a:t>
            </a:r>
            <a:endParaRPr/>
          </a:p>
        </p:txBody>
      </p:sp>
      <p:pic>
        <p:nvPicPr>
          <p:cNvPr id="269" name="Google Shape;269;p26"/>
          <p:cNvPicPr preferRelativeResize="0"/>
          <p:nvPr/>
        </p:nvPicPr>
        <p:blipFill>
          <a:blip r:embed="rId3">
            <a:alphaModFix/>
          </a:blip>
          <a:stretch>
            <a:fillRect/>
          </a:stretch>
        </p:blipFill>
        <p:spPr>
          <a:xfrm>
            <a:off x="1291575" y="2097037"/>
            <a:ext cx="5701625" cy="6092925"/>
          </a:xfrm>
          <a:prstGeom prst="rect">
            <a:avLst/>
          </a:prstGeom>
          <a:noFill/>
          <a:ln>
            <a:noFill/>
          </a:ln>
        </p:spPr>
      </p:pic>
      <p:sp>
        <p:nvSpPr>
          <p:cNvPr id="270" name="Google Shape;270;p26"/>
          <p:cNvSpPr txBox="1"/>
          <p:nvPr/>
        </p:nvSpPr>
        <p:spPr>
          <a:xfrm>
            <a:off x="5103950" y="542788"/>
            <a:ext cx="7794600" cy="554100"/>
          </a:xfrm>
          <a:prstGeom prst="rect">
            <a:avLst/>
          </a:prstGeom>
          <a:noFill/>
          <a:ln>
            <a:noFill/>
          </a:ln>
        </p:spPr>
        <p:txBody>
          <a:bodyPr anchorCtr="0" anchor="t" bIns="91425" lIns="91425" spcFirstLastPara="1" rIns="91425" wrap="square" tIns="91425">
            <a:spAutoFit/>
          </a:bodyPr>
          <a:lstStyle/>
          <a:p>
            <a:pPr indent="0" lvl="0" marL="0" rtl="0" algn="ctr">
              <a:lnSpc>
                <a:spcPct val="180000"/>
              </a:lnSpc>
              <a:spcBef>
                <a:spcPts val="0"/>
              </a:spcBef>
              <a:spcAft>
                <a:spcPts val="0"/>
              </a:spcAft>
              <a:buNone/>
            </a:pPr>
            <a:r>
              <a:rPr b="1" lang="en-US" sz="2400">
                <a:solidFill>
                  <a:srgbClr val="333333"/>
                </a:solidFill>
                <a:latin typeface="Poppins"/>
                <a:ea typeface="Poppins"/>
                <a:cs typeface="Poppins"/>
                <a:sym typeface="Poppins"/>
              </a:rPr>
              <a:t>Sentiment Analysis </a:t>
            </a:r>
            <a:endParaRPr b="1"/>
          </a:p>
        </p:txBody>
      </p:sp>
      <p:pic>
        <p:nvPicPr>
          <p:cNvPr id="271" name="Google Shape;271;p26"/>
          <p:cNvPicPr preferRelativeResize="0"/>
          <p:nvPr/>
        </p:nvPicPr>
        <p:blipFill>
          <a:blip r:embed="rId4">
            <a:alphaModFix/>
          </a:blip>
          <a:stretch>
            <a:fillRect/>
          </a:stretch>
        </p:blipFill>
        <p:spPr>
          <a:xfrm>
            <a:off x="9425275" y="2524075"/>
            <a:ext cx="7403075" cy="492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75" name="Shape 275"/>
        <p:cNvGrpSpPr/>
        <p:nvPr/>
      </p:nvGrpSpPr>
      <p:grpSpPr>
        <a:xfrm>
          <a:off x="0" y="0"/>
          <a:ext cx="0" cy="0"/>
          <a:chOff x="0" y="0"/>
          <a:chExt cx="0" cy="0"/>
        </a:xfrm>
      </p:grpSpPr>
      <p:sp>
        <p:nvSpPr>
          <p:cNvPr id="276" name="Google Shape;276;p27"/>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277" name="Google Shape;277;p27"/>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16</a:t>
            </a:r>
            <a:endParaRPr/>
          </a:p>
        </p:txBody>
      </p:sp>
      <p:sp>
        <p:nvSpPr>
          <p:cNvPr id="278" name="Google Shape;278;p27"/>
          <p:cNvSpPr txBox="1"/>
          <p:nvPr/>
        </p:nvSpPr>
        <p:spPr>
          <a:xfrm>
            <a:off x="1393076" y="1028700"/>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Research Results: Statewide Vaccine Progress</a:t>
            </a:r>
            <a:endParaRPr/>
          </a:p>
        </p:txBody>
      </p:sp>
      <p:sp>
        <p:nvSpPr>
          <p:cNvPr id="279" name="Google Shape;279;p27"/>
          <p:cNvSpPr txBox="1"/>
          <p:nvPr/>
        </p:nvSpPr>
        <p:spPr>
          <a:xfrm>
            <a:off x="423885" y="1028700"/>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IV</a:t>
            </a:r>
            <a:endParaRPr/>
          </a:p>
        </p:txBody>
      </p:sp>
      <p:pic>
        <p:nvPicPr>
          <p:cNvPr id="280" name="Google Shape;280;p27"/>
          <p:cNvPicPr preferRelativeResize="0"/>
          <p:nvPr/>
        </p:nvPicPr>
        <p:blipFill>
          <a:blip r:embed="rId3">
            <a:alphaModFix/>
          </a:blip>
          <a:stretch>
            <a:fillRect/>
          </a:stretch>
        </p:blipFill>
        <p:spPr>
          <a:xfrm>
            <a:off x="1351000" y="1976350"/>
            <a:ext cx="7205701" cy="3795750"/>
          </a:xfrm>
          <a:prstGeom prst="rect">
            <a:avLst/>
          </a:prstGeom>
          <a:noFill/>
          <a:ln>
            <a:noFill/>
          </a:ln>
        </p:spPr>
      </p:pic>
      <p:pic>
        <p:nvPicPr>
          <p:cNvPr id="281" name="Google Shape;281;p27"/>
          <p:cNvPicPr preferRelativeResize="0"/>
          <p:nvPr/>
        </p:nvPicPr>
        <p:blipFill>
          <a:blip r:embed="rId4">
            <a:alphaModFix/>
          </a:blip>
          <a:stretch>
            <a:fillRect/>
          </a:stretch>
        </p:blipFill>
        <p:spPr>
          <a:xfrm>
            <a:off x="9852250" y="1976350"/>
            <a:ext cx="7205701" cy="3795750"/>
          </a:xfrm>
          <a:prstGeom prst="rect">
            <a:avLst/>
          </a:prstGeom>
          <a:noFill/>
          <a:ln>
            <a:noFill/>
          </a:ln>
        </p:spPr>
      </p:pic>
      <p:pic>
        <p:nvPicPr>
          <p:cNvPr id="282" name="Google Shape;282;p27"/>
          <p:cNvPicPr preferRelativeResize="0"/>
          <p:nvPr/>
        </p:nvPicPr>
        <p:blipFill>
          <a:blip r:embed="rId5">
            <a:alphaModFix/>
          </a:blip>
          <a:stretch>
            <a:fillRect/>
          </a:stretch>
        </p:blipFill>
        <p:spPr>
          <a:xfrm>
            <a:off x="1351000" y="5890600"/>
            <a:ext cx="7205696" cy="3840599"/>
          </a:xfrm>
          <a:prstGeom prst="rect">
            <a:avLst/>
          </a:prstGeom>
          <a:noFill/>
          <a:ln>
            <a:noFill/>
          </a:ln>
        </p:spPr>
      </p:pic>
      <p:pic>
        <p:nvPicPr>
          <p:cNvPr id="283" name="Google Shape;283;p27"/>
          <p:cNvPicPr preferRelativeResize="0"/>
          <p:nvPr/>
        </p:nvPicPr>
        <p:blipFill>
          <a:blip r:embed="rId6">
            <a:alphaModFix/>
          </a:blip>
          <a:stretch>
            <a:fillRect/>
          </a:stretch>
        </p:blipFill>
        <p:spPr>
          <a:xfrm>
            <a:off x="9852246" y="5890600"/>
            <a:ext cx="7205696" cy="3840599"/>
          </a:xfrm>
          <a:prstGeom prst="rect">
            <a:avLst/>
          </a:prstGeom>
          <a:noFill/>
          <a:ln>
            <a:noFill/>
          </a:ln>
        </p:spPr>
      </p:pic>
      <p:sp>
        <p:nvSpPr>
          <p:cNvPr id="284" name="Google Shape;284;p27"/>
          <p:cNvSpPr/>
          <p:nvPr/>
        </p:nvSpPr>
        <p:spPr>
          <a:xfrm>
            <a:off x="8863375" y="3643375"/>
            <a:ext cx="6822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8863375" y="7580050"/>
            <a:ext cx="6822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89" name="Shape 289"/>
        <p:cNvGrpSpPr/>
        <p:nvPr/>
      </p:nvGrpSpPr>
      <p:grpSpPr>
        <a:xfrm>
          <a:off x="0" y="0"/>
          <a:ext cx="0" cy="0"/>
          <a:chOff x="0" y="0"/>
          <a:chExt cx="0" cy="0"/>
        </a:xfrm>
      </p:grpSpPr>
      <p:sp>
        <p:nvSpPr>
          <p:cNvPr id="290" name="Google Shape;290;p28"/>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291" name="Google Shape;291;p28"/>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17</a:t>
            </a:r>
            <a:endParaRPr/>
          </a:p>
        </p:txBody>
      </p:sp>
      <p:sp>
        <p:nvSpPr>
          <p:cNvPr id="292" name="Google Shape;292;p28"/>
          <p:cNvSpPr txBox="1"/>
          <p:nvPr/>
        </p:nvSpPr>
        <p:spPr>
          <a:xfrm>
            <a:off x="1393076" y="1028700"/>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Research Results: </a:t>
            </a:r>
            <a:r>
              <a:rPr lang="en-US" sz="2400">
                <a:solidFill>
                  <a:srgbClr val="333333"/>
                </a:solidFill>
                <a:latin typeface="Poppins Medium"/>
                <a:ea typeface="Poppins Medium"/>
                <a:cs typeface="Poppins Medium"/>
                <a:sym typeface="Poppins Medium"/>
              </a:rPr>
              <a:t>Statewide Vaccine Progress</a:t>
            </a:r>
            <a:endParaRPr/>
          </a:p>
        </p:txBody>
      </p:sp>
      <p:sp>
        <p:nvSpPr>
          <p:cNvPr id="293" name="Google Shape;293;p28"/>
          <p:cNvSpPr txBox="1"/>
          <p:nvPr/>
        </p:nvSpPr>
        <p:spPr>
          <a:xfrm>
            <a:off x="423885" y="1028700"/>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IV</a:t>
            </a:r>
            <a:endParaRPr/>
          </a:p>
        </p:txBody>
      </p:sp>
      <p:graphicFrame>
        <p:nvGraphicFramePr>
          <p:cNvPr id="294" name="Google Shape;294;p28"/>
          <p:cNvGraphicFramePr/>
          <p:nvPr/>
        </p:nvGraphicFramePr>
        <p:xfrm>
          <a:off x="14254150" y="4248563"/>
          <a:ext cx="3000000" cy="3000000"/>
        </p:xfrm>
        <a:graphic>
          <a:graphicData uri="http://schemas.openxmlformats.org/drawingml/2006/table">
            <a:tbl>
              <a:tblPr>
                <a:noFill/>
                <a:tableStyleId>{7A02E127-B847-431B-9301-1AE78EAA3B42}</a:tableStyleId>
              </a:tblPr>
              <a:tblGrid>
                <a:gridCol w="3539650"/>
              </a:tblGrid>
              <a:tr h="847725">
                <a:tc>
                  <a:txBody>
                    <a:bodyPr/>
                    <a:lstStyle/>
                    <a:p>
                      <a:pPr indent="-361950" lvl="0" marL="457200" rtl="0" algn="l">
                        <a:lnSpc>
                          <a:spcPct val="115000"/>
                        </a:lnSpc>
                        <a:spcBef>
                          <a:spcPts val="0"/>
                        </a:spcBef>
                        <a:spcAft>
                          <a:spcPts val="0"/>
                        </a:spcAft>
                        <a:buSzPts val="2100"/>
                        <a:buFont typeface="Poppins"/>
                        <a:buAutoNum type="arabicPeriod"/>
                      </a:pPr>
                      <a:r>
                        <a:rPr lang="en-US" sz="2100">
                          <a:latin typeface="Poppins"/>
                          <a:ea typeface="Poppins"/>
                          <a:cs typeface="Poppins"/>
                          <a:sym typeface="Poppins"/>
                        </a:rPr>
                        <a:t>Vermont, 59.81%</a:t>
                      </a:r>
                      <a:endParaRPr sz="2100">
                        <a:latin typeface="Poppins"/>
                        <a:ea typeface="Poppins"/>
                        <a:cs typeface="Poppins"/>
                        <a:sym typeface="Poppins"/>
                      </a:endParaRPr>
                    </a:p>
                    <a:p>
                      <a:pPr indent="-361950" lvl="0" marL="457200" rtl="0" algn="l">
                        <a:lnSpc>
                          <a:spcPct val="115000"/>
                        </a:lnSpc>
                        <a:spcBef>
                          <a:spcPts val="0"/>
                        </a:spcBef>
                        <a:spcAft>
                          <a:spcPts val="0"/>
                        </a:spcAft>
                        <a:buSzPts val="2100"/>
                        <a:buFont typeface="Poppins"/>
                        <a:buAutoNum type="arabicPeriod"/>
                      </a:pPr>
                      <a:r>
                        <a:rPr lang="en-US" sz="2100">
                          <a:latin typeface="Poppins"/>
                          <a:ea typeface="Poppins"/>
                          <a:cs typeface="Poppins"/>
                          <a:sym typeface="Poppins"/>
                        </a:rPr>
                        <a:t>Maine, 57.21%</a:t>
                      </a:r>
                      <a:endParaRPr sz="2100">
                        <a:latin typeface="Poppins"/>
                        <a:ea typeface="Poppins"/>
                        <a:cs typeface="Poppins"/>
                        <a:sym typeface="Poppins"/>
                      </a:endParaRPr>
                    </a:p>
                    <a:p>
                      <a:pPr indent="-361950" lvl="0" marL="457200" rtl="0" algn="l">
                        <a:lnSpc>
                          <a:spcPct val="115000"/>
                        </a:lnSpc>
                        <a:spcBef>
                          <a:spcPts val="0"/>
                        </a:spcBef>
                        <a:spcAft>
                          <a:spcPts val="0"/>
                        </a:spcAft>
                        <a:buSzPts val="2100"/>
                        <a:buFont typeface="Poppins"/>
                        <a:buAutoNum type="arabicPeriod"/>
                      </a:pPr>
                      <a:r>
                        <a:rPr lang="en-US" sz="2100">
                          <a:latin typeface="Poppins"/>
                          <a:ea typeface="Poppins"/>
                          <a:cs typeface="Poppins"/>
                          <a:sym typeface="Poppins"/>
                        </a:rPr>
                        <a:t>Massachusetts, 57.13%</a:t>
                      </a:r>
                      <a:endParaRPr sz="2100">
                        <a:latin typeface="Poppins"/>
                        <a:ea typeface="Poppins"/>
                        <a:cs typeface="Poppins"/>
                        <a:sym typeface="Poppins"/>
                      </a:endParaRPr>
                    </a:p>
                    <a:p>
                      <a:pPr indent="-361950" lvl="0" marL="457200" rtl="0" algn="l">
                        <a:lnSpc>
                          <a:spcPct val="115000"/>
                        </a:lnSpc>
                        <a:spcBef>
                          <a:spcPts val="0"/>
                        </a:spcBef>
                        <a:spcAft>
                          <a:spcPts val="0"/>
                        </a:spcAft>
                        <a:buSzPts val="2100"/>
                        <a:buFont typeface="Poppins"/>
                        <a:buAutoNum type="arabicPeriod"/>
                      </a:pPr>
                      <a:r>
                        <a:rPr lang="en-US" sz="2100">
                          <a:latin typeface="Poppins"/>
                          <a:ea typeface="Poppins"/>
                          <a:cs typeface="Poppins"/>
                          <a:sym typeface="Poppins"/>
                        </a:rPr>
                        <a:t>Connecticut, 56.08%</a:t>
                      </a:r>
                      <a:endParaRPr sz="2100">
                        <a:latin typeface="Poppins"/>
                        <a:ea typeface="Poppins"/>
                        <a:cs typeface="Poppins"/>
                        <a:sym typeface="Poppins"/>
                      </a:endParaRPr>
                    </a:p>
                    <a:p>
                      <a:pPr indent="-361950" lvl="0" marL="457200" rtl="0" algn="l">
                        <a:lnSpc>
                          <a:spcPct val="115000"/>
                        </a:lnSpc>
                        <a:spcBef>
                          <a:spcPts val="0"/>
                        </a:spcBef>
                        <a:spcAft>
                          <a:spcPts val="0"/>
                        </a:spcAft>
                        <a:buSzPts val="2100"/>
                        <a:buFont typeface="Poppins"/>
                        <a:buAutoNum type="arabicPeriod"/>
                      </a:pPr>
                      <a:r>
                        <a:rPr lang="en-US" sz="2200">
                          <a:solidFill>
                            <a:schemeClr val="dk1"/>
                          </a:solidFill>
                          <a:latin typeface="Poppins"/>
                          <a:ea typeface="Poppins"/>
                          <a:cs typeface="Poppins"/>
                          <a:sym typeface="Poppins"/>
                        </a:rPr>
                        <a:t>Rhode Island, 53.81%</a:t>
                      </a:r>
                      <a:endParaRPr sz="2200">
                        <a:solidFill>
                          <a:schemeClr val="dk1"/>
                        </a:solidFill>
                        <a:latin typeface="Poppins"/>
                        <a:ea typeface="Poppins"/>
                        <a:cs typeface="Poppins"/>
                        <a:sym typeface="Poppins"/>
                      </a:endParaRPr>
                    </a:p>
                    <a:p>
                      <a:pPr indent="-361950" lvl="0" marL="457200" rtl="0" algn="l">
                        <a:lnSpc>
                          <a:spcPct val="115000"/>
                        </a:lnSpc>
                        <a:spcBef>
                          <a:spcPts val="0"/>
                        </a:spcBef>
                        <a:spcAft>
                          <a:spcPts val="0"/>
                        </a:spcAft>
                        <a:buSzPts val="2100"/>
                        <a:buFont typeface="Poppins"/>
                        <a:buAutoNum type="arabicPeriod"/>
                      </a:pPr>
                      <a:r>
                        <a:rPr lang="en-US" sz="2200">
                          <a:solidFill>
                            <a:schemeClr val="dk1"/>
                          </a:solidFill>
                          <a:latin typeface="Poppins"/>
                          <a:ea typeface="Poppins"/>
                          <a:cs typeface="Poppins"/>
                          <a:sym typeface="Poppins"/>
                        </a:rPr>
                        <a:t>New Hampshire, 52.62%</a:t>
                      </a:r>
                      <a:endParaRPr sz="2200">
                        <a:solidFill>
                          <a:schemeClr val="dk1"/>
                        </a:solidFill>
                        <a:latin typeface="Poppins"/>
                        <a:ea typeface="Poppins"/>
                        <a:cs typeface="Poppins"/>
                        <a:sym typeface="Poppins"/>
                      </a:endParaRPr>
                    </a:p>
                    <a:p>
                      <a:pPr indent="-361950" lvl="0" marL="457200" rtl="0" algn="l">
                        <a:lnSpc>
                          <a:spcPct val="115000"/>
                        </a:lnSpc>
                        <a:spcBef>
                          <a:spcPts val="0"/>
                        </a:spcBef>
                        <a:spcAft>
                          <a:spcPts val="0"/>
                        </a:spcAft>
                        <a:buSzPts val="2100"/>
                        <a:buFont typeface="Poppins"/>
                        <a:buAutoNum type="arabicPeriod"/>
                      </a:pPr>
                      <a:r>
                        <a:rPr lang="en-US" sz="2200">
                          <a:solidFill>
                            <a:schemeClr val="dk1"/>
                          </a:solidFill>
                          <a:latin typeface="Poppins"/>
                          <a:ea typeface="Poppins"/>
                          <a:cs typeface="Poppins"/>
                          <a:sym typeface="Poppins"/>
                        </a:rPr>
                        <a:t>New Jersey, 51.15%</a:t>
                      </a:r>
                      <a:endParaRPr sz="2200">
                        <a:solidFill>
                          <a:schemeClr val="dk1"/>
                        </a:solidFill>
                        <a:latin typeface="Poppins"/>
                        <a:ea typeface="Poppins"/>
                        <a:cs typeface="Poppins"/>
                        <a:sym typeface="Poppins"/>
                      </a:endParaRPr>
                    </a:p>
                    <a:p>
                      <a:pPr indent="-361950" lvl="0" marL="457200" rtl="0" algn="l">
                        <a:lnSpc>
                          <a:spcPct val="115000"/>
                        </a:lnSpc>
                        <a:spcBef>
                          <a:spcPts val="0"/>
                        </a:spcBef>
                        <a:spcAft>
                          <a:spcPts val="0"/>
                        </a:spcAft>
                        <a:buSzPts val="2100"/>
                        <a:buFont typeface="Poppins"/>
                        <a:buAutoNum type="arabicPeriod"/>
                      </a:pPr>
                      <a:r>
                        <a:rPr lang="en-US" sz="2200">
                          <a:solidFill>
                            <a:schemeClr val="dk1"/>
                          </a:solidFill>
                          <a:latin typeface="Poppins"/>
                          <a:ea typeface="Poppins"/>
                          <a:cs typeface="Poppins"/>
                          <a:sym typeface="Poppins"/>
                        </a:rPr>
                        <a:t>Maryland, 50.50%</a:t>
                      </a:r>
                      <a:endParaRPr sz="2100">
                        <a:latin typeface="Poppins"/>
                        <a:ea typeface="Poppins"/>
                        <a:cs typeface="Poppins"/>
                        <a:sym typeface="Poppins"/>
                      </a:endParaRPr>
                    </a:p>
                  </a:txBody>
                  <a:tcPr marT="63500" marB="63500" marR="63500" marL="63500">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sp>
        <p:nvSpPr>
          <p:cNvPr id="295" name="Google Shape;295;p28"/>
          <p:cNvSpPr txBox="1"/>
          <p:nvPr/>
        </p:nvSpPr>
        <p:spPr>
          <a:xfrm>
            <a:off x="14254150" y="2898000"/>
            <a:ext cx="3737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Poppins"/>
                <a:ea typeface="Poppins"/>
                <a:cs typeface="Poppins"/>
                <a:sym typeface="Poppins"/>
              </a:rPr>
              <a:t>States with over 50% of its population fully vaccinated</a:t>
            </a:r>
            <a:endParaRPr b="1" sz="2200">
              <a:latin typeface="Poppins"/>
              <a:ea typeface="Poppins"/>
              <a:cs typeface="Poppins"/>
              <a:sym typeface="Poppins"/>
            </a:endParaRPr>
          </a:p>
        </p:txBody>
      </p:sp>
      <p:sp>
        <p:nvSpPr>
          <p:cNvPr id="296" name="Google Shape;296;p28"/>
          <p:cNvSpPr txBox="1"/>
          <p:nvPr/>
        </p:nvSpPr>
        <p:spPr>
          <a:xfrm>
            <a:off x="1393076" y="1686025"/>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i="1" lang="en-US" sz="2400">
                <a:solidFill>
                  <a:srgbClr val="333333"/>
                </a:solidFill>
                <a:latin typeface="Poppins Medium"/>
                <a:ea typeface="Poppins Medium"/>
                <a:cs typeface="Poppins Medium"/>
                <a:sym typeface="Poppins Medium"/>
              </a:rPr>
              <a:t>EUA issued for Pfizer vaccine for adolescents, 12-15 years old</a:t>
            </a:r>
            <a:endParaRPr i="1"/>
          </a:p>
        </p:txBody>
      </p:sp>
      <p:pic>
        <p:nvPicPr>
          <p:cNvPr id="297" name="Google Shape;297;p28"/>
          <p:cNvPicPr preferRelativeResize="0"/>
          <p:nvPr/>
        </p:nvPicPr>
        <p:blipFill>
          <a:blip r:embed="rId3">
            <a:alphaModFix/>
          </a:blip>
          <a:stretch>
            <a:fillRect/>
          </a:stretch>
        </p:blipFill>
        <p:spPr>
          <a:xfrm>
            <a:off x="1393100" y="2191225"/>
            <a:ext cx="6039098" cy="7926876"/>
          </a:xfrm>
          <a:prstGeom prst="rect">
            <a:avLst/>
          </a:prstGeom>
          <a:noFill/>
          <a:ln>
            <a:noFill/>
          </a:ln>
        </p:spPr>
      </p:pic>
      <p:pic>
        <p:nvPicPr>
          <p:cNvPr id="298" name="Google Shape;298;p28"/>
          <p:cNvPicPr preferRelativeResize="0"/>
          <p:nvPr/>
        </p:nvPicPr>
        <p:blipFill>
          <a:blip r:embed="rId4">
            <a:alphaModFix/>
          </a:blip>
          <a:stretch>
            <a:fillRect/>
          </a:stretch>
        </p:blipFill>
        <p:spPr>
          <a:xfrm>
            <a:off x="7823623" y="2191225"/>
            <a:ext cx="6039098" cy="7926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02" name="Shape 302"/>
        <p:cNvGrpSpPr/>
        <p:nvPr/>
      </p:nvGrpSpPr>
      <p:grpSpPr>
        <a:xfrm>
          <a:off x="0" y="0"/>
          <a:ext cx="0" cy="0"/>
          <a:chOff x="0" y="0"/>
          <a:chExt cx="0" cy="0"/>
        </a:xfrm>
      </p:grpSpPr>
      <p:sp>
        <p:nvSpPr>
          <p:cNvPr id="303" name="Google Shape;303;p29"/>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04" name="Google Shape;304;p29"/>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18</a:t>
            </a:r>
            <a:endParaRPr/>
          </a:p>
        </p:txBody>
      </p:sp>
      <p:sp>
        <p:nvSpPr>
          <p:cNvPr id="305" name="Google Shape;305;p29"/>
          <p:cNvSpPr txBox="1"/>
          <p:nvPr/>
        </p:nvSpPr>
        <p:spPr>
          <a:xfrm>
            <a:off x="1393076" y="1028700"/>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Research Results: </a:t>
            </a:r>
            <a:r>
              <a:rPr lang="en-US" sz="2400">
                <a:solidFill>
                  <a:srgbClr val="333333"/>
                </a:solidFill>
                <a:latin typeface="Poppins Medium"/>
                <a:ea typeface="Poppins Medium"/>
                <a:cs typeface="Poppins Medium"/>
                <a:sym typeface="Poppins Medium"/>
              </a:rPr>
              <a:t>Statewide Vaccine Progress</a:t>
            </a:r>
            <a:endParaRPr/>
          </a:p>
        </p:txBody>
      </p:sp>
      <p:sp>
        <p:nvSpPr>
          <p:cNvPr id="306" name="Google Shape;306;p29"/>
          <p:cNvSpPr txBox="1"/>
          <p:nvPr/>
        </p:nvSpPr>
        <p:spPr>
          <a:xfrm>
            <a:off x="423885" y="1028700"/>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IV</a:t>
            </a:r>
            <a:endParaRPr/>
          </a:p>
        </p:txBody>
      </p:sp>
      <p:pic>
        <p:nvPicPr>
          <p:cNvPr id="307" name="Google Shape;307;p29"/>
          <p:cNvPicPr preferRelativeResize="0"/>
          <p:nvPr/>
        </p:nvPicPr>
        <p:blipFill>
          <a:blip r:embed="rId3">
            <a:alphaModFix/>
          </a:blip>
          <a:stretch>
            <a:fillRect/>
          </a:stretch>
        </p:blipFill>
        <p:spPr>
          <a:xfrm>
            <a:off x="962075" y="2680850"/>
            <a:ext cx="7898475" cy="5740650"/>
          </a:xfrm>
          <a:prstGeom prst="rect">
            <a:avLst/>
          </a:prstGeom>
          <a:noFill/>
          <a:ln>
            <a:noFill/>
          </a:ln>
        </p:spPr>
      </p:pic>
      <p:pic>
        <p:nvPicPr>
          <p:cNvPr id="308" name="Google Shape;308;p29"/>
          <p:cNvPicPr preferRelativeResize="0"/>
          <p:nvPr/>
        </p:nvPicPr>
        <p:blipFill>
          <a:blip r:embed="rId4">
            <a:alphaModFix/>
          </a:blip>
          <a:stretch>
            <a:fillRect/>
          </a:stretch>
        </p:blipFill>
        <p:spPr>
          <a:xfrm>
            <a:off x="9288700" y="2699801"/>
            <a:ext cx="7898474" cy="57027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12" name="Shape 312"/>
        <p:cNvGrpSpPr/>
        <p:nvPr/>
      </p:nvGrpSpPr>
      <p:grpSpPr>
        <a:xfrm>
          <a:off x="0" y="0"/>
          <a:ext cx="0" cy="0"/>
          <a:chOff x="0" y="0"/>
          <a:chExt cx="0" cy="0"/>
        </a:xfrm>
      </p:grpSpPr>
      <p:sp>
        <p:nvSpPr>
          <p:cNvPr id="313" name="Google Shape;313;p30"/>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14" name="Google Shape;314;p30"/>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19</a:t>
            </a:r>
            <a:endParaRPr/>
          </a:p>
        </p:txBody>
      </p:sp>
      <p:sp>
        <p:nvSpPr>
          <p:cNvPr id="315" name="Google Shape;315;p30"/>
          <p:cNvSpPr txBox="1"/>
          <p:nvPr/>
        </p:nvSpPr>
        <p:spPr>
          <a:xfrm>
            <a:off x="1501975" y="3759375"/>
            <a:ext cx="152766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600">
                <a:latin typeface="Calibri"/>
                <a:ea typeface="Calibri"/>
                <a:cs typeface="Calibri"/>
                <a:sym typeface="Calibri"/>
              </a:rPr>
              <a:t>Statistical Analysis and Results</a:t>
            </a:r>
            <a:endParaRPr b="1" sz="86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19" name="Shape 319"/>
        <p:cNvGrpSpPr/>
        <p:nvPr/>
      </p:nvGrpSpPr>
      <p:grpSpPr>
        <a:xfrm>
          <a:off x="0" y="0"/>
          <a:ext cx="0" cy="0"/>
          <a:chOff x="0" y="0"/>
          <a:chExt cx="0" cy="0"/>
        </a:xfrm>
      </p:grpSpPr>
      <p:sp>
        <p:nvSpPr>
          <p:cNvPr id="320" name="Google Shape;320;p31"/>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21" name="Google Shape;321;p31"/>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20</a:t>
            </a:r>
            <a:endParaRPr/>
          </a:p>
        </p:txBody>
      </p:sp>
      <p:sp>
        <p:nvSpPr>
          <p:cNvPr id="322" name="Google Shape;322;p31"/>
          <p:cNvSpPr txBox="1"/>
          <p:nvPr/>
        </p:nvSpPr>
        <p:spPr>
          <a:xfrm>
            <a:off x="717700" y="1059450"/>
            <a:ext cx="167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23" name="Google Shape;323;p31"/>
          <p:cNvSpPr txBox="1"/>
          <p:nvPr/>
        </p:nvSpPr>
        <p:spPr>
          <a:xfrm>
            <a:off x="917525" y="1059450"/>
            <a:ext cx="167805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900">
                <a:latin typeface="Calibri"/>
                <a:ea typeface="Calibri"/>
                <a:cs typeface="Calibri"/>
                <a:sym typeface="Calibri"/>
              </a:rPr>
              <a:t>Time</a:t>
            </a:r>
            <a:r>
              <a:rPr b="1" lang="en-US" sz="4900">
                <a:latin typeface="Calibri"/>
                <a:ea typeface="Calibri"/>
                <a:cs typeface="Calibri"/>
                <a:sym typeface="Calibri"/>
              </a:rPr>
              <a:t> series Analysis of the Sentiments: </a:t>
            </a:r>
            <a:endParaRPr b="1" sz="4900">
              <a:latin typeface="Calibri"/>
              <a:ea typeface="Calibri"/>
              <a:cs typeface="Calibri"/>
              <a:sym typeface="Calibri"/>
            </a:endParaRPr>
          </a:p>
        </p:txBody>
      </p:sp>
      <p:sp>
        <p:nvSpPr>
          <p:cNvPr id="324" name="Google Shape;324;p31"/>
          <p:cNvSpPr txBox="1"/>
          <p:nvPr/>
        </p:nvSpPr>
        <p:spPr>
          <a:xfrm>
            <a:off x="917525" y="2068750"/>
            <a:ext cx="3349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latin typeface="Calibri"/>
                <a:ea typeface="Calibri"/>
                <a:cs typeface="Calibri"/>
                <a:sym typeface="Calibri"/>
              </a:rPr>
              <a:t>Observed Value</a:t>
            </a:r>
            <a:endParaRPr b="1" sz="3000">
              <a:latin typeface="Calibri"/>
              <a:ea typeface="Calibri"/>
              <a:cs typeface="Calibri"/>
              <a:sym typeface="Calibri"/>
            </a:endParaRPr>
          </a:p>
        </p:txBody>
      </p:sp>
      <p:pic>
        <p:nvPicPr>
          <p:cNvPr id="325" name="Google Shape;325;p31"/>
          <p:cNvPicPr preferRelativeResize="0"/>
          <p:nvPr/>
        </p:nvPicPr>
        <p:blipFill>
          <a:blip r:embed="rId3">
            <a:alphaModFix/>
          </a:blip>
          <a:stretch>
            <a:fillRect/>
          </a:stretch>
        </p:blipFill>
        <p:spPr>
          <a:xfrm>
            <a:off x="429075" y="2785550"/>
            <a:ext cx="16711025" cy="70581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02" name="Shape 102"/>
        <p:cNvGrpSpPr/>
        <p:nvPr/>
      </p:nvGrpSpPr>
      <p:grpSpPr>
        <a:xfrm>
          <a:off x="0" y="0"/>
          <a:ext cx="0" cy="0"/>
          <a:chOff x="0" y="0"/>
          <a:chExt cx="0" cy="0"/>
        </a:xfrm>
      </p:grpSpPr>
      <p:sp>
        <p:nvSpPr>
          <p:cNvPr id="103" name="Google Shape;103;p14"/>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104" name="Google Shape;104;p14"/>
          <p:cNvSpPr txBox="1"/>
          <p:nvPr/>
        </p:nvSpPr>
        <p:spPr>
          <a:xfrm>
            <a:off x="1393076" y="3260742"/>
            <a:ext cx="8138400" cy="2856900"/>
          </a:xfrm>
          <a:prstGeom prst="rect">
            <a:avLst/>
          </a:prstGeom>
          <a:noFill/>
          <a:ln>
            <a:noFill/>
          </a:ln>
        </p:spPr>
        <p:txBody>
          <a:bodyPr anchorCtr="0" anchor="t" bIns="0" lIns="0" spcFirstLastPara="1" rIns="0" wrap="square" tIns="0">
            <a:spAutoFit/>
          </a:bodyPr>
          <a:lstStyle/>
          <a:p>
            <a:pPr indent="-412750" lvl="0" marL="457200" marR="0" rtl="0" algn="l">
              <a:lnSpc>
                <a:spcPct val="180000"/>
              </a:lnSpc>
              <a:spcBef>
                <a:spcPts val="0"/>
              </a:spcBef>
              <a:spcAft>
                <a:spcPts val="0"/>
              </a:spcAft>
              <a:buClr>
                <a:srgbClr val="333333"/>
              </a:buClr>
              <a:buSzPts val="2900"/>
              <a:buFont typeface="Poppins Light"/>
              <a:buAutoNum type="arabicPeriod"/>
            </a:pPr>
            <a:r>
              <a:rPr lang="en-US" sz="2900">
                <a:solidFill>
                  <a:srgbClr val="333333"/>
                </a:solidFill>
                <a:latin typeface="Poppins Light"/>
                <a:ea typeface="Poppins Light"/>
                <a:cs typeface="Poppins Light"/>
                <a:sym typeface="Poppins Light"/>
              </a:rPr>
              <a:t>Research Background &amp; Motivation</a:t>
            </a:r>
            <a:endParaRPr sz="2900">
              <a:solidFill>
                <a:srgbClr val="333333"/>
              </a:solidFill>
              <a:latin typeface="Poppins Light"/>
              <a:ea typeface="Poppins Light"/>
              <a:cs typeface="Poppins Light"/>
              <a:sym typeface="Poppins Light"/>
            </a:endParaRPr>
          </a:p>
          <a:p>
            <a:pPr indent="-412750" lvl="0" marL="457200" marR="0" rtl="0" algn="l">
              <a:lnSpc>
                <a:spcPct val="180000"/>
              </a:lnSpc>
              <a:spcBef>
                <a:spcPts val="0"/>
              </a:spcBef>
              <a:spcAft>
                <a:spcPts val="0"/>
              </a:spcAft>
              <a:buClr>
                <a:srgbClr val="333333"/>
              </a:buClr>
              <a:buSzPts val="2900"/>
              <a:buFont typeface="Poppins Light"/>
              <a:buAutoNum type="arabicPeriod"/>
            </a:pPr>
            <a:r>
              <a:rPr lang="en-US" sz="2900">
                <a:solidFill>
                  <a:srgbClr val="333333"/>
                </a:solidFill>
                <a:latin typeface="Poppins Light"/>
                <a:ea typeface="Poppins Light"/>
                <a:cs typeface="Poppins Light"/>
                <a:sym typeface="Poppins Light"/>
              </a:rPr>
              <a:t>Hypotheses Development</a:t>
            </a:r>
            <a:endParaRPr sz="2900">
              <a:solidFill>
                <a:srgbClr val="333333"/>
              </a:solidFill>
              <a:latin typeface="Poppins Light"/>
              <a:ea typeface="Poppins Light"/>
              <a:cs typeface="Poppins Light"/>
              <a:sym typeface="Poppins Light"/>
            </a:endParaRPr>
          </a:p>
          <a:p>
            <a:pPr indent="-412750" lvl="0" marL="457200" marR="0" rtl="0" algn="l">
              <a:lnSpc>
                <a:spcPct val="180000"/>
              </a:lnSpc>
              <a:spcBef>
                <a:spcPts val="0"/>
              </a:spcBef>
              <a:spcAft>
                <a:spcPts val="0"/>
              </a:spcAft>
              <a:buClr>
                <a:srgbClr val="333333"/>
              </a:buClr>
              <a:buSzPts val="2900"/>
              <a:buFont typeface="Poppins Light"/>
              <a:buAutoNum type="arabicPeriod"/>
            </a:pPr>
            <a:r>
              <a:rPr lang="en-US" sz="2900">
                <a:solidFill>
                  <a:srgbClr val="333333"/>
                </a:solidFill>
                <a:latin typeface="Poppins Light"/>
                <a:ea typeface="Poppins Light"/>
                <a:cs typeface="Poppins Light"/>
                <a:sym typeface="Poppins Light"/>
              </a:rPr>
              <a:t>Methodology</a:t>
            </a:r>
            <a:endParaRPr sz="2900">
              <a:solidFill>
                <a:srgbClr val="333333"/>
              </a:solidFill>
              <a:latin typeface="Poppins Light"/>
              <a:ea typeface="Poppins Light"/>
              <a:cs typeface="Poppins Light"/>
              <a:sym typeface="Poppins Light"/>
            </a:endParaRPr>
          </a:p>
          <a:p>
            <a:pPr indent="-412750" lvl="0" marL="457200" marR="0" rtl="0" algn="l">
              <a:lnSpc>
                <a:spcPct val="180000"/>
              </a:lnSpc>
              <a:spcBef>
                <a:spcPts val="0"/>
              </a:spcBef>
              <a:spcAft>
                <a:spcPts val="0"/>
              </a:spcAft>
              <a:buClr>
                <a:srgbClr val="333333"/>
              </a:buClr>
              <a:buSzPts val="2900"/>
              <a:buFont typeface="Poppins Light"/>
              <a:buAutoNum type="arabicPeriod"/>
            </a:pPr>
            <a:r>
              <a:rPr lang="en-US" sz="2900">
                <a:solidFill>
                  <a:srgbClr val="333333"/>
                </a:solidFill>
                <a:latin typeface="Poppins Light"/>
                <a:ea typeface="Poppins Light"/>
                <a:cs typeface="Poppins Light"/>
                <a:sym typeface="Poppins Light"/>
              </a:rPr>
              <a:t>Research Results</a:t>
            </a:r>
            <a:endParaRPr sz="2900">
              <a:solidFill>
                <a:srgbClr val="333333"/>
              </a:solidFill>
              <a:latin typeface="Poppins Light"/>
              <a:ea typeface="Poppins Light"/>
              <a:cs typeface="Poppins Light"/>
              <a:sym typeface="Poppins Light"/>
            </a:endParaRPr>
          </a:p>
        </p:txBody>
      </p:sp>
      <p:sp>
        <p:nvSpPr>
          <p:cNvPr id="105" name="Google Shape;105;p14"/>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2D4263"/>
                </a:solidFill>
                <a:latin typeface="Poppins Medium"/>
                <a:ea typeface="Poppins Medium"/>
                <a:cs typeface="Poppins Medium"/>
                <a:sym typeface="Poppins Medium"/>
              </a:rPr>
              <a:t>1</a:t>
            </a:r>
            <a:endParaRPr/>
          </a:p>
        </p:txBody>
      </p:sp>
      <p:sp>
        <p:nvSpPr>
          <p:cNvPr id="106" name="Google Shape;106;p14"/>
          <p:cNvSpPr txBox="1"/>
          <p:nvPr/>
        </p:nvSpPr>
        <p:spPr>
          <a:xfrm>
            <a:off x="1393076" y="1555400"/>
            <a:ext cx="10592700" cy="600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US" sz="3900">
                <a:solidFill>
                  <a:srgbClr val="333333"/>
                </a:solidFill>
                <a:latin typeface="Poppins Medium"/>
                <a:ea typeface="Poppins Medium"/>
                <a:cs typeface="Poppins Medium"/>
                <a:sym typeface="Poppins Medium"/>
              </a:rPr>
              <a:t>Agenda</a:t>
            </a:r>
            <a:endParaRPr sz="2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29" name="Shape 329"/>
        <p:cNvGrpSpPr/>
        <p:nvPr/>
      </p:nvGrpSpPr>
      <p:grpSpPr>
        <a:xfrm>
          <a:off x="0" y="0"/>
          <a:ext cx="0" cy="0"/>
          <a:chOff x="0" y="0"/>
          <a:chExt cx="0" cy="0"/>
        </a:xfrm>
      </p:grpSpPr>
      <p:sp>
        <p:nvSpPr>
          <p:cNvPr id="330" name="Google Shape;330;p32"/>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31" name="Google Shape;331;p32"/>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21</a:t>
            </a:r>
            <a:endParaRPr/>
          </a:p>
        </p:txBody>
      </p:sp>
      <p:sp>
        <p:nvSpPr>
          <p:cNvPr id="332" name="Google Shape;332;p32"/>
          <p:cNvSpPr txBox="1"/>
          <p:nvPr/>
        </p:nvSpPr>
        <p:spPr>
          <a:xfrm>
            <a:off x="717700" y="1059450"/>
            <a:ext cx="167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3" name="Google Shape;333;p32"/>
          <p:cNvSpPr txBox="1"/>
          <p:nvPr/>
        </p:nvSpPr>
        <p:spPr>
          <a:xfrm>
            <a:off x="750025" y="685400"/>
            <a:ext cx="167805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900">
                <a:latin typeface="Calibri"/>
                <a:ea typeface="Calibri"/>
                <a:cs typeface="Calibri"/>
                <a:sym typeface="Calibri"/>
              </a:rPr>
              <a:t>Time series Analysis of the Sentiments: </a:t>
            </a:r>
            <a:endParaRPr b="1" sz="4900">
              <a:latin typeface="Calibri"/>
              <a:ea typeface="Calibri"/>
              <a:cs typeface="Calibri"/>
              <a:sym typeface="Calibri"/>
            </a:endParaRPr>
          </a:p>
        </p:txBody>
      </p:sp>
      <p:sp>
        <p:nvSpPr>
          <p:cNvPr id="334" name="Google Shape;334;p32"/>
          <p:cNvSpPr txBox="1"/>
          <p:nvPr/>
        </p:nvSpPr>
        <p:spPr>
          <a:xfrm>
            <a:off x="917525" y="2068750"/>
            <a:ext cx="1491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latin typeface="Calibri"/>
                <a:ea typeface="Calibri"/>
                <a:cs typeface="Calibri"/>
                <a:sym typeface="Calibri"/>
              </a:rPr>
              <a:t>Observed Value in sentiments after application of smoothening of 14 days window </a:t>
            </a:r>
            <a:endParaRPr b="1" sz="3000">
              <a:latin typeface="Calibri"/>
              <a:ea typeface="Calibri"/>
              <a:cs typeface="Calibri"/>
              <a:sym typeface="Calibri"/>
            </a:endParaRPr>
          </a:p>
        </p:txBody>
      </p:sp>
      <p:pic>
        <p:nvPicPr>
          <p:cNvPr id="335" name="Google Shape;335;p32"/>
          <p:cNvPicPr preferRelativeResize="0"/>
          <p:nvPr/>
        </p:nvPicPr>
        <p:blipFill>
          <a:blip r:embed="rId3">
            <a:alphaModFix/>
          </a:blip>
          <a:stretch>
            <a:fillRect/>
          </a:stretch>
        </p:blipFill>
        <p:spPr>
          <a:xfrm>
            <a:off x="431450" y="1859451"/>
            <a:ext cx="17066752" cy="7275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39" name="Shape 339"/>
        <p:cNvGrpSpPr/>
        <p:nvPr/>
      </p:nvGrpSpPr>
      <p:grpSpPr>
        <a:xfrm>
          <a:off x="0" y="0"/>
          <a:ext cx="0" cy="0"/>
          <a:chOff x="0" y="0"/>
          <a:chExt cx="0" cy="0"/>
        </a:xfrm>
      </p:grpSpPr>
      <p:sp>
        <p:nvSpPr>
          <p:cNvPr id="340" name="Google Shape;340;p33"/>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41" name="Google Shape;341;p33"/>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22</a:t>
            </a:r>
            <a:endParaRPr/>
          </a:p>
        </p:txBody>
      </p:sp>
      <p:sp>
        <p:nvSpPr>
          <p:cNvPr id="342" name="Google Shape;342;p33"/>
          <p:cNvSpPr txBox="1"/>
          <p:nvPr/>
        </p:nvSpPr>
        <p:spPr>
          <a:xfrm>
            <a:off x="717700" y="1059450"/>
            <a:ext cx="167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43" name="Google Shape;343;p33"/>
          <p:cNvSpPr txBox="1"/>
          <p:nvPr/>
        </p:nvSpPr>
        <p:spPr>
          <a:xfrm>
            <a:off x="753750" y="790050"/>
            <a:ext cx="167805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900">
                <a:latin typeface="Calibri"/>
                <a:ea typeface="Calibri"/>
                <a:cs typeface="Calibri"/>
                <a:sym typeface="Calibri"/>
              </a:rPr>
              <a:t>Time series Analysis of the Sentiments: </a:t>
            </a:r>
            <a:endParaRPr b="1" sz="4900">
              <a:latin typeface="Calibri"/>
              <a:ea typeface="Calibri"/>
              <a:cs typeface="Calibri"/>
              <a:sym typeface="Calibri"/>
            </a:endParaRPr>
          </a:p>
        </p:txBody>
      </p:sp>
      <p:sp>
        <p:nvSpPr>
          <p:cNvPr id="344" name="Google Shape;344;p33"/>
          <p:cNvSpPr txBox="1"/>
          <p:nvPr/>
        </p:nvSpPr>
        <p:spPr>
          <a:xfrm>
            <a:off x="949675" y="1845050"/>
            <a:ext cx="1491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latin typeface="Calibri"/>
                <a:ea typeface="Calibri"/>
                <a:cs typeface="Calibri"/>
                <a:sym typeface="Calibri"/>
              </a:rPr>
              <a:t>Observed Value in sentiments after application of smoothening of 14 days </a:t>
            </a:r>
            <a:r>
              <a:rPr b="1" lang="en-US" sz="3000">
                <a:latin typeface="Calibri"/>
                <a:ea typeface="Calibri"/>
                <a:cs typeface="Calibri"/>
                <a:sym typeface="Calibri"/>
              </a:rPr>
              <a:t>window</a:t>
            </a:r>
            <a:r>
              <a:rPr b="1" lang="en-US" sz="3000">
                <a:latin typeface="Calibri"/>
                <a:ea typeface="Calibri"/>
                <a:cs typeface="Calibri"/>
                <a:sym typeface="Calibri"/>
              </a:rPr>
              <a:t> </a:t>
            </a:r>
            <a:endParaRPr b="1" sz="3000">
              <a:latin typeface="Calibri"/>
              <a:ea typeface="Calibri"/>
              <a:cs typeface="Calibri"/>
              <a:sym typeface="Calibri"/>
            </a:endParaRPr>
          </a:p>
        </p:txBody>
      </p:sp>
      <p:pic>
        <p:nvPicPr>
          <p:cNvPr id="345" name="Google Shape;345;p33"/>
          <p:cNvPicPr preferRelativeResize="0"/>
          <p:nvPr/>
        </p:nvPicPr>
        <p:blipFill>
          <a:blip r:embed="rId3">
            <a:alphaModFix/>
          </a:blip>
          <a:stretch>
            <a:fillRect/>
          </a:stretch>
        </p:blipFill>
        <p:spPr>
          <a:xfrm>
            <a:off x="304800" y="2607550"/>
            <a:ext cx="16711025" cy="71315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49" name="Shape 349"/>
        <p:cNvGrpSpPr/>
        <p:nvPr/>
      </p:nvGrpSpPr>
      <p:grpSpPr>
        <a:xfrm>
          <a:off x="0" y="0"/>
          <a:ext cx="0" cy="0"/>
          <a:chOff x="0" y="0"/>
          <a:chExt cx="0" cy="0"/>
        </a:xfrm>
      </p:grpSpPr>
      <p:sp>
        <p:nvSpPr>
          <p:cNvPr id="350" name="Google Shape;350;p34"/>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51" name="Google Shape;351;p34"/>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23</a:t>
            </a:r>
            <a:endParaRPr/>
          </a:p>
        </p:txBody>
      </p:sp>
      <p:sp>
        <p:nvSpPr>
          <p:cNvPr id="352" name="Google Shape;352;p34"/>
          <p:cNvSpPr txBox="1"/>
          <p:nvPr/>
        </p:nvSpPr>
        <p:spPr>
          <a:xfrm>
            <a:off x="6258175" y="717700"/>
            <a:ext cx="50238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600">
                <a:latin typeface="Calibri"/>
                <a:ea typeface="Calibri"/>
                <a:cs typeface="Calibri"/>
                <a:sym typeface="Calibri"/>
              </a:rPr>
              <a:t>Period Graph </a:t>
            </a:r>
            <a:endParaRPr b="1" sz="4600">
              <a:latin typeface="Calibri"/>
              <a:ea typeface="Calibri"/>
              <a:cs typeface="Calibri"/>
              <a:sym typeface="Calibri"/>
            </a:endParaRPr>
          </a:p>
        </p:txBody>
      </p:sp>
      <p:sp>
        <p:nvSpPr>
          <p:cNvPr id="353" name="Google Shape;353;p34"/>
          <p:cNvSpPr txBox="1"/>
          <p:nvPr/>
        </p:nvSpPr>
        <p:spPr>
          <a:xfrm>
            <a:off x="5665500" y="1610500"/>
            <a:ext cx="5616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latin typeface="Calibri"/>
                <a:ea typeface="Calibri"/>
                <a:cs typeface="Calibri"/>
                <a:sym typeface="Calibri"/>
              </a:rPr>
              <a:t>Period of the Seasonality = 8 day</a:t>
            </a:r>
            <a:endParaRPr b="1" sz="2600">
              <a:latin typeface="Calibri"/>
              <a:ea typeface="Calibri"/>
              <a:cs typeface="Calibri"/>
              <a:sym typeface="Calibri"/>
            </a:endParaRPr>
          </a:p>
        </p:txBody>
      </p:sp>
      <p:pic>
        <p:nvPicPr>
          <p:cNvPr id="354" name="Google Shape;354;p34"/>
          <p:cNvPicPr preferRelativeResize="0"/>
          <p:nvPr/>
        </p:nvPicPr>
        <p:blipFill rotWithShape="1">
          <a:blip r:embed="rId3">
            <a:alphaModFix/>
          </a:blip>
          <a:srcRect b="1320" l="0" r="0" t="-1319"/>
          <a:stretch/>
        </p:blipFill>
        <p:spPr>
          <a:xfrm>
            <a:off x="8939850" y="2273300"/>
            <a:ext cx="8075975" cy="6735567"/>
          </a:xfrm>
          <a:prstGeom prst="rect">
            <a:avLst/>
          </a:prstGeom>
          <a:noFill/>
          <a:ln>
            <a:noFill/>
          </a:ln>
        </p:spPr>
      </p:pic>
      <p:pic>
        <p:nvPicPr>
          <p:cNvPr id="355" name="Google Shape;355;p34"/>
          <p:cNvPicPr preferRelativeResize="0"/>
          <p:nvPr/>
        </p:nvPicPr>
        <p:blipFill>
          <a:blip r:embed="rId4">
            <a:alphaModFix/>
          </a:blip>
          <a:stretch>
            <a:fillRect/>
          </a:stretch>
        </p:blipFill>
        <p:spPr>
          <a:xfrm>
            <a:off x="1472220" y="2273300"/>
            <a:ext cx="7357381" cy="6735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59" name="Shape 359"/>
        <p:cNvGrpSpPr/>
        <p:nvPr/>
      </p:nvGrpSpPr>
      <p:grpSpPr>
        <a:xfrm>
          <a:off x="0" y="0"/>
          <a:ext cx="0" cy="0"/>
          <a:chOff x="0" y="0"/>
          <a:chExt cx="0" cy="0"/>
        </a:xfrm>
      </p:grpSpPr>
      <p:sp>
        <p:nvSpPr>
          <p:cNvPr id="360" name="Google Shape;360;p35"/>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61" name="Google Shape;361;p35"/>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24</a:t>
            </a:r>
            <a:endParaRPr/>
          </a:p>
        </p:txBody>
      </p:sp>
      <p:sp>
        <p:nvSpPr>
          <p:cNvPr id="362" name="Google Shape;362;p35"/>
          <p:cNvSpPr txBox="1"/>
          <p:nvPr/>
        </p:nvSpPr>
        <p:spPr>
          <a:xfrm>
            <a:off x="649350" y="717700"/>
            <a:ext cx="5023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latin typeface="Calibri"/>
                <a:ea typeface="Calibri"/>
                <a:cs typeface="Calibri"/>
                <a:sym typeface="Calibri"/>
              </a:rPr>
              <a:t>Trend </a:t>
            </a:r>
            <a:endParaRPr b="1" sz="4600">
              <a:latin typeface="Calibri"/>
              <a:ea typeface="Calibri"/>
              <a:cs typeface="Calibri"/>
              <a:sym typeface="Calibri"/>
            </a:endParaRPr>
          </a:p>
        </p:txBody>
      </p:sp>
      <p:pic>
        <p:nvPicPr>
          <p:cNvPr id="363" name="Google Shape;363;p35"/>
          <p:cNvPicPr preferRelativeResize="0"/>
          <p:nvPr/>
        </p:nvPicPr>
        <p:blipFill>
          <a:blip r:embed="rId3">
            <a:alphaModFix/>
          </a:blip>
          <a:stretch>
            <a:fillRect/>
          </a:stretch>
        </p:blipFill>
        <p:spPr>
          <a:xfrm>
            <a:off x="384300" y="1877850"/>
            <a:ext cx="16773770" cy="7256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67" name="Shape 367"/>
        <p:cNvGrpSpPr/>
        <p:nvPr/>
      </p:nvGrpSpPr>
      <p:grpSpPr>
        <a:xfrm>
          <a:off x="0" y="0"/>
          <a:ext cx="0" cy="0"/>
          <a:chOff x="0" y="0"/>
          <a:chExt cx="0" cy="0"/>
        </a:xfrm>
      </p:grpSpPr>
      <p:sp>
        <p:nvSpPr>
          <p:cNvPr id="368" name="Google Shape;368;p36"/>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69" name="Google Shape;369;p36"/>
          <p:cNvSpPr txBox="1"/>
          <p:nvPr/>
        </p:nvSpPr>
        <p:spPr>
          <a:xfrm>
            <a:off x="17015825" y="9134475"/>
            <a:ext cx="6822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25</a:t>
            </a:r>
            <a:endParaRPr/>
          </a:p>
        </p:txBody>
      </p:sp>
      <p:sp>
        <p:nvSpPr>
          <p:cNvPr id="370" name="Google Shape;370;p36"/>
          <p:cNvSpPr txBox="1"/>
          <p:nvPr/>
        </p:nvSpPr>
        <p:spPr>
          <a:xfrm>
            <a:off x="649350" y="717700"/>
            <a:ext cx="5023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latin typeface="Calibri"/>
                <a:ea typeface="Calibri"/>
                <a:cs typeface="Calibri"/>
                <a:sym typeface="Calibri"/>
              </a:rPr>
              <a:t>Noise</a:t>
            </a:r>
            <a:endParaRPr b="1" sz="4600">
              <a:latin typeface="Calibri"/>
              <a:ea typeface="Calibri"/>
              <a:cs typeface="Calibri"/>
              <a:sym typeface="Calibri"/>
            </a:endParaRPr>
          </a:p>
        </p:txBody>
      </p:sp>
      <p:pic>
        <p:nvPicPr>
          <p:cNvPr id="371" name="Google Shape;371;p36"/>
          <p:cNvPicPr preferRelativeResize="0"/>
          <p:nvPr/>
        </p:nvPicPr>
        <p:blipFill rotWithShape="1">
          <a:blip r:embed="rId3">
            <a:alphaModFix/>
          </a:blip>
          <a:srcRect b="2865" l="0" r="0" t="0"/>
          <a:stretch/>
        </p:blipFill>
        <p:spPr>
          <a:xfrm>
            <a:off x="716325" y="2017025"/>
            <a:ext cx="16299500" cy="7050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75" name="Shape 375"/>
        <p:cNvGrpSpPr/>
        <p:nvPr/>
      </p:nvGrpSpPr>
      <p:grpSpPr>
        <a:xfrm>
          <a:off x="0" y="0"/>
          <a:ext cx="0" cy="0"/>
          <a:chOff x="0" y="0"/>
          <a:chExt cx="0" cy="0"/>
        </a:xfrm>
      </p:grpSpPr>
      <p:sp>
        <p:nvSpPr>
          <p:cNvPr id="376" name="Google Shape;376;p37"/>
          <p:cNvSpPr txBox="1"/>
          <p:nvPr/>
        </p:nvSpPr>
        <p:spPr>
          <a:xfrm>
            <a:off x="962150" y="2577500"/>
            <a:ext cx="16199700" cy="26691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200">
                <a:solidFill>
                  <a:srgbClr val="333333"/>
                </a:solidFill>
                <a:latin typeface="Poppins Light"/>
                <a:ea typeface="Poppins Light"/>
                <a:cs typeface="Poppins Light"/>
                <a:sym typeface="Poppins Light"/>
              </a:rPr>
              <a:t>Sentiment analysis in Red versus Blue states revealed that political affiliations may have little to no effect on the public's sentiment of COVID vaccines. </a:t>
            </a:r>
            <a:endParaRPr sz="2200">
              <a:solidFill>
                <a:srgbClr val="333333"/>
              </a:solidFill>
              <a:latin typeface="Poppins Light"/>
              <a:ea typeface="Poppins Light"/>
              <a:cs typeface="Poppins Light"/>
              <a:sym typeface="Poppins Light"/>
            </a:endParaRPr>
          </a:p>
          <a:p>
            <a:pPr indent="0" lvl="0" marL="0" rtl="0" algn="l">
              <a:spcBef>
                <a:spcPts val="0"/>
              </a:spcBef>
              <a:spcAft>
                <a:spcPts val="0"/>
              </a:spcAft>
              <a:buNone/>
            </a:pPr>
            <a:r>
              <a:rPr b="1" lang="en-US" sz="2700">
                <a:latin typeface="Calibri"/>
                <a:ea typeface="Calibri"/>
                <a:cs typeface="Calibri"/>
                <a:sym typeface="Calibri"/>
              </a:rPr>
              <a:t> Hypothesis 2</a:t>
            </a:r>
            <a:endParaRPr b="1" sz="2700">
              <a:latin typeface="Calibri"/>
              <a:ea typeface="Calibri"/>
              <a:cs typeface="Calibri"/>
              <a:sym typeface="Calibri"/>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p:txBody>
      </p:sp>
      <p:sp>
        <p:nvSpPr>
          <p:cNvPr id="377" name="Google Shape;377;p37"/>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26</a:t>
            </a:r>
            <a:endParaRPr/>
          </a:p>
        </p:txBody>
      </p:sp>
      <p:sp>
        <p:nvSpPr>
          <p:cNvPr id="378" name="Google Shape;378;p37"/>
          <p:cNvSpPr/>
          <p:nvPr/>
        </p:nvSpPr>
        <p:spPr>
          <a:xfrm>
            <a:off x="0" y="0"/>
            <a:ext cx="18288000" cy="450526"/>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79" name="Google Shape;379;p37"/>
          <p:cNvSpPr txBox="1"/>
          <p:nvPr/>
        </p:nvSpPr>
        <p:spPr>
          <a:xfrm>
            <a:off x="1393076" y="1028700"/>
            <a:ext cx="5591215" cy="3619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Conclusion &amp; Discussions</a:t>
            </a:r>
            <a:endParaRPr/>
          </a:p>
        </p:txBody>
      </p:sp>
      <p:sp>
        <p:nvSpPr>
          <p:cNvPr id="380" name="Google Shape;380;p37"/>
          <p:cNvSpPr txBox="1"/>
          <p:nvPr/>
        </p:nvSpPr>
        <p:spPr>
          <a:xfrm>
            <a:off x="423885" y="1028700"/>
            <a:ext cx="538253" cy="36195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V</a:t>
            </a:r>
            <a:endParaRPr/>
          </a:p>
        </p:txBody>
      </p:sp>
      <p:sp>
        <p:nvSpPr>
          <p:cNvPr id="381" name="Google Shape;381;p37"/>
          <p:cNvSpPr txBox="1"/>
          <p:nvPr/>
        </p:nvSpPr>
        <p:spPr>
          <a:xfrm>
            <a:off x="1044150" y="4728575"/>
            <a:ext cx="16199700" cy="20040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200">
                <a:solidFill>
                  <a:srgbClr val="333333"/>
                </a:solidFill>
                <a:latin typeface="Poppins Light"/>
                <a:ea typeface="Poppins Light"/>
                <a:cs typeface="Poppins Light"/>
                <a:sym typeface="Poppins Light"/>
              </a:rPr>
              <a:t>Sentiments towards COVID vaccines may not be affected by the socioeconomic status of the geographic location and lower rate of COVID vaccination.</a:t>
            </a:r>
            <a:endParaRPr sz="2200">
              <a:solidFill>
                <a:srgbClr val="333333"/>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rPr b="1" lang="en-US" sz="2700">
                <a:solidFill>
                  <a:schemeClr val="dk1"/>
                </a:solidFill>
                <a:latin typeface="Calibri"/>
                <a:ea typeface="Calibri"/>
                <a:cs typeface="Calibri"/>
                <a:sym typeface="Calibri"/>
              </a:rPr>
              <a:t>Hypothesis 3</a:t>
            </a:r>
            <a:endParaRPr b="1" sz="2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400">
              <a:solidFill>
                <a:srgbClr val="333333"/>
              </a:solidFill>
              <a:latin typeface="Poppins Light"/>
              <a:ea typeface="Poppins Light"/>
              <a:cs typeface="Poppins Light"/>
              <a:sym typeface="Poppins Light"/>
            </a:endParaRPr>
          </a:p>
        </p:txBody>
      </p:sp>
      <p:sp>
        <p:nvSpPr>
          <p:cNvPr id="382" name="Google Shape;382;p37"/>
          <p:cNvSpPr txBox="1"/>
          <p:nvPr/>
        </p:nvSpPr>
        <p:spPr>
          <a:xfrm>
            <a:off x="1044154" y="6672825"/>
            <a:ext cx="16199700" cy="34170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Clr>
                <a:srgbClr val="000000"/>
              </a:buClr>
              <a:buFont typeface="Arial"/>
              <a:buNone/>
            </a:pPr>
            <a:r>
              <a:rPr lang="en-US" sz="2200">
                <a:solidFill>
                  <a:srgbClr val="333333"/>
                </a:solidFill>
                <a:latin typeface="Poppins Light"/>
                <a:ea typeface="Poppins Light"/>
                <a:cs typeface="Poppins Light"/>
                <a:sym typeface="Poppins Light"/>
              </a:rPr>
              <a:t>Analysis on state-wide vaccination progress revealed that although there was generally a decline in positive sentiment regarding COVID vaccines as the FDA issued EUA approval of COVID vaccines, there was an increase in vaccination rates. It was also found that the pause in use of a particular vaccine brand (J &amp; J vaccine) did not negatively impact sentiment regarding COVID vaccines, nor did it slow down vaccination rates across the United States.</a:t>
            </a:r>
            <a:endParaRPr sz="22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p:txBody>
      </p:sp>
      <p:sp>
        <p:nvSpPr>
          <p:cNvPr id="383" name="Google Shape;383;p37"/>
          <p:cNvSpPr txBox="1"/>
          <p:nvPr/>
        </p:nvSpPr>
        <p:spPr>
          <a:xfrm>
            <a:off x="903825" y="1837375"/>
            <a:ext cx="5023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latin typeface="Calibri"/>
                <a:ea typeface="Calibri"/>
                <a:cs typeface="Calibri"/>
                <a:sym typeface="Calibri"/>
              </a:rPr>
              <a:t>Hypothesis 1</a:t>
            </a:r>
            <a:endParaRPr b="1" sz="27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87" name="Shape 387"/>
        <p:cNvGrpSpPr/>
        <p:nvPr/>
      </p:nvGrpSpPr>
      <p:grpSpPr>
        <a:xfrm>
          <a:off x="0" y="0"/>
          <a:ext cx="0" cy="0"/>
          <a:chOff x="0" y="0"/>
          <a:chExt cx="0" cy="0"/>
        </a:xfrm>
      </p:grpSpPr>
      <p:sp>
        <p:nvSpPr>
          <p:cNvPr id="388" name="Google Shape;388;p38"/>
          <p:cNvSpPr txBox="1"/>
          <p:nvPr/>
        </p:nvSpPr>
        <p:spPr>
          <a:xfrm>
            <a:off x="962154" y="2787425"/>
            <a:ext cx="16199700" cy="16992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Overall, the majority of the tweets (</a:t>
            </a:r>
            <a:r>
              <a:rPr i="1" lang="en-US" sz="2400">
                <a:solidFill>
                  <a:srgbClr val="333333"/>
                </a:solidFill>
                <a:latin typeface="Poppins Light"/>
                <a:ea typeface="Poppins Light"/>
                <a:cs typeface="Poppins Light"/>
                <a:sym typeface="Poppins Light"/>
              </a:rPr>
              <a:t>53.9%</a:t>
            </a:r>
            <a:r>
              <a:rPr lang="en-US" sz="2400">
                <a:solidFill>
                  <a:srgbClr val="333333"/>
                </a:solidFill>
                <a:latin typeface="Poppins Light"/>
                <a:ea typeface="Poppins Light"/>
                <a:cs typeface="Poppins Light"/>
                <a:sym typeface="Poppins Light"/>
              </a:rPr>
              <a:t>) in the United States were </a:t>
            </a:r>
            <a:r>
              <a:rPr b="1" lang="en-US" sz="2400">
                <a:solidFill>
                  <a:srgbClr val="333333"/>
                </a:solidFill>
                <a:latin typeface="Poppins"/>
                <a:ea typeface="Poppins"/>
                <a:cs typeface="Poppins"/>
                <a:sym typeface="Poppins"/>
              </a:rPr>
              <a:t>positive</a:t>
            </a:r>
            <a:r>
              <a:rPr lang="en-US" sz="2400">
                <a:solidFill>
                  <a:srgbClr val="333333"/>
                </a:solidFill>
                <a:latin typeface="Poppins Light"/>
                <a:ea typeface="Poppins Light"/>
                <a:cs typeface="Poppins Light"/>
                <a:sym typeface="Poppins Light"/>
              </a:rPr>
              <a:t>, while </a:t>
            </a:r>
            <a:r>
              <a:rPr i="1" lang="en-US" sz="2400">
                <a:solidFill>
                  <a:srgbClr val="333333"/>
                </a:solidFill>
                <a:latin typeface="Poppins Light"/>
                <a:ea typeface="Poppins Light"/>
                <a:cs typeface="Poppins Light"/>
                <a:sym typeface="Poppins Light"/>
              </a:rPr>
              <a:t>20</a:t>
            </a:r>
            <a:r>
              <a:rPr i="1" lang="en-US" sz="2400">
                <a:solidFill>
                  <a:srgbClr val="333333"/>
                </a:solidFill>
                <a:latin typeface="Poppins Light"/>
                <a:ea typeface="Poppins Light"/>
                <a:cs typeface="Poppins Light"/>
                <a:sym typeface="Poppins Light"/>
              </a:rPr>
              <a:t>.30% </a:t>
            </a:r>
            <a:r>
              <a:rPr lang="en-US" sz="2400">
                <a:solidFill>
                  <a:srgbClr val="333333"/>
                </a:solidFill>
                <a:latin typeface="Poppins Light"/>
                <a:ea typeface="Poppins Light"/>
                <a:cs typeface="Poppins Light"/>
                <a:sym typeface="Poppins Light"/>
              </a:rPr>
              <a:t>were </a:t>
            </a:r>
            <a:r>
              <a:rPr b="1" lang="en-US" sz="2400">
                <a:solidFill>
                  <a:srgbClr val="333333"/>
                </a:solidFill>
                <a:latin typeface="Poppins"/>
                <a:ea typeface="Poppins"/>
                <a:cs typeface="Poppins"/>
                <a:sym typeface="Poppins"/>
              </a:rPr>
              <a:t>neutral</a:t>
            </a:r>
            <a:r>
              <a:rPr lang="en-US" sz="2400">
                <a:solidFill>
                  <a:srgbClr val="333333"/>
                </a:solidFill>
                <a:latin typeface="Poppins Light"/>
                <a:ea typeface="Poppins Light"/>
                <a:cs typeface="Poppins Light"/>
                <a:sym typeface="Poppins Light"/>
              </a:rPr>
              <a:t> and </a:t>
            </a:r>
            <a:r>
              <a:rPr i="1" lang="en-US" sz="2400">
                <a:solidFill>
                  <a:srgbClr val="333333"/>
                </a:solidFill>
                <a:latin typeface="Poppins Light"/>
                <a:ea typeface="Poppins Light"/>
                <a:cs typeface="Poppins Light"/>
                <a:sym typeface="Poppins Light"/>
              </a:rPr>
              <a:t>15</a:t>
            </a:r>
            <a:r>
              <a:rPr i="1" lang="en-US" sz="2400">
                <a:solidFill>
                  <a:srgbClr val="333333"/>
                </a:solidFill>
                <a:latin typeface="Poppins Light"/>
                <a:ea typeface="Poppins Light"/>
                <a:cs typeface="Poppins Light"/>
                <a:sym typeface="Poppins Light"/>
              </a:rPr>
              <a:t>.90% </a:t>
            </a:r>
            <a:r>
              <a:rPr lang="en-US" sz="2400">
                <a:solidFill>
                  <a:srgbClr val="333333"/>
                </a:solidFill>
                <a:latin typeface="Poppins Light"/>
                <a:ea typeface="Poppins Light"/>
                <a:cs typeface="Poppins Light"/>
                <a:sym typeface="Poppins Light"/>
              </a:rPr>
              <a:t>displayed </a:t>
            </a:r>
            <a:r>
              <a:rPr b="1" lang="en-US" sz="2400">
                <a:solidFill>
                  <a:srgbClr val="333333"/>
                </a:solidFill>
                <a:latin typeface="Poppins"/>
                <a:ea typeface="Poppins"/>
                <a:cs typeface="Poppins"/>
                <a:sym typeface="Poppins"/>
              </a:rPr>
              <a:t>negative</a:t>
            </a:r>
            <a:r>
              <a:rPr lang="en-US" sz="2400">
                <a:solidFill>
                  <a:srgbClr val="333333"/>
                </a:solidFill>
                <a:latin typeface="Poppins Light"/>
                <a:ea typeface="Poppins Light"/>
                <a:cs typeface="Poppins Light"/>
                <a:sym typeface="Poppins Light"/>
              </a:rPr>
              <a:t> sentiment.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p:txBody>
      </p:sp>
      <p:sp>
        <p:nvSpPr>
          <p:cNvPr id="389" name="Google Shape;389;p38"/>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27</a:t>
            </a:r>
            <a:endParaRPr/>
          </a:p>
        </p:txBody>
      </p:sp>
      <p:sp>
        <p:nvSpPr>
          <p:cNvPr id="390" name="Google Shape;390;p38"/>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391" name="Google Shape;391;p38"/>
          <p:cNvSpPr txBox="1"/>
          <p:nvPr/>
        </p:nvSpPr>
        <p:spPr>
          <a:xfrm>
            <a:off x="1393076" y="1028700"/>
            <a:ext cx="55911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Conclusion &amp; Discussions</a:t>
            </a:r>
            <a:endParaRPr/>
          </a:p>
        </p:txBody>
      </p:sp>
      <p:sp>
        <p:nvSpPr>
          <p:cNvPr id="392" name="Google Shape;392;p38"/>
          <p:cNvSpPr txBox="1"/>
          <p:nvPr/>
        </p:nvSpPr>
        <p:spPr>
          <a:xfrm>
            <a:off x="423885" y="1028700"/>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V</a:t>
            </a:r>
            <a:endParaRPr/>
          </a:p>
        </p:txBody>
      </p:sp>
      <p:sp>
        <p:nvSpPr>
          <p:cNvPr id="393" name="Google Shape;393;p38"/>
          <p:cNvSpPr txBox="1"/>
          <p:nvPr/>
        </p:nvSpPr>
        <p:spPr>
          <a:xfrm>
            <a:off x="1044154" y="4928500"/>
            <a:ext cx="16199700" cy="30291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Lexicon-based Twitter sentiment analysis is a useful and simple approach for tracking public sentiment regarding COVID-19 vaccinations. High vaccination uptake is critical for ending the epidemic and  identifying events that influence vaccine sentiment allows for improved planning and implementation of specific interventions.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97" name="Shape 397"/>
        <p:cNvGrpSpPr/>
        <p:nvPr/>
      </p:nvGrpSpPr>
      <p:grpSpPr>
        <a:xfrm>
          <a:off x="0" y="0"/>
          <a:ext cx="0" cy="0"/>
          <a:chOff x="0" y="0"/>
          <a:chExt cx="0" cy="0"/>
        </a:xfrm>
      </p:grpSpPr>
      <p:sp>
        <p:nvSpPr>
          <p:cNvPr id="398" name="Google Shape;398;p39"/>
          <p:cNvSpPr/>
          <p:nvPr/>
        </p:nvSpPr>
        <p:spPr>
          <a:xfrm>
            <a:off x="716182" y="9836474"/>
            <a:ext cx="16855636" cy="450526"/>
          </a:xfrm>
          <a:custGeom>
            <a:rect b="b" l="l" r="r" t="t"/>
            <a:pathLst>
              <a:path extrusionOk="0" h="152400" w="5701783">
                <a:moveTo>
                  <a:pt x="0" y="0"/>
                </a:moveTo>
                <a:lnTo>
                  <a:pt x="5701783" y="0"/>
                </a:lnTo>
                <a:lnTo>
                  <a:pt x="5701783" y="152400"/>
                </a:lnTo>
                <a:lnTo>
                  <a:pt x="0" y="152400"/>
                </a:lnTo>
                <a:close/>
              </a:path>
            </a:pathLst>
          </a:custGeom>
          <a:solidFill>
            <a:srgbClr val="00C49A"/>
          </a:solidFill>
          <a:ln>
            <a:noFill/>
          </a:ln>
        </p:spPr>
      </p:sp>
      <p:sp>
        <p:nvSpPr>
          <p:cNvPr id="399" name="Google Shape;399;p39"/>
          <p:cNvSpPr txBox="1"/>
          <p:nvPr/>
        </p:nvSpPr>
        <p:spPr>
          <a:xfrm>
            <a:off x="1028700" y="3065796"/>
            <a:ext cx="9386462" cy="2447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000" u="none" cap="none" strike="noStrike">
                <a:solidFill>
                  <a:srgbClr val="333333"/>
                </a:solidFill>
                <a:latin typeface="Poppins"/>
                <a:ea typeface="Poppins"/>
                <a:cs typeface="Poppins"/>
                <a:sym typeface="Poppins"/>
              </a:rPr>
              <a:t>Thank you</a:t>
            </a:r>
            <a:endParaRPr/>
          </a:p>
          <a:p>
            <a:pPr indent="0" lvl="0" marL="0" marR="0" rtl="0" algn="l">
              <a:lnSpc>
                <a:spcPct val="120000"/>
              </a:lnSpc>
              <a:spcBef>
                <a:spcPts val="0"/>
              </a:spcBef>
              <a:spcAft>
                <a:spcPts val="0"/>
              </a:spcAft>
              <a:buNone/>
            </a:pPr>
            <a:r>
              <a:rPr b="1" i="0" lang="en-US" sz="8000" u="none" cap="none" strike="noStrike">
                <a:solidFill>
                  <a:srgbClr val="333333"/>
                </a:solidFill>
                <a:latin typeface="Poppins"/>
                <a:ea typeface="Poppins"/>
                <a:cs typeface="Poppins"/>
                <a:sym typeface="Poppins"/>
              </a:rPr>
              <a:t>for listening!</a:t>
            </a:r>
            <a:endParaRPr/>
          </a:p>
        </p:txBody>
      </p:sp>
      <p:sp>
        <p:nvSpPr>
          <p:cNvPr id="400" name="Google Shape;400;p39"/>
          <p:cNvSpPr txBox="1"/>
          <p:nvPr/>
        </p:nvSpPr>
        <p:spPr>
          <a:xfrm>
            <a:off x="1028700" y="402916"/>
            <a:ext cx="3996127"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Winter 2022</a:t>
            </a:r>
            <a:endParaRPr/>
          </a:p>
        </p:txBody>
      </p:sp>
      <p:sp>
        <p:nvSpPr>
          <p:cNvPr id="401" name="Google Shape;401;p39"/>
          <p:cNvSpPr txBox="1"/>
          <p:nvPr/>
        </p:nvSpPr>
        <p:spPr>
          <a:xfrm>
            <a:off x="1028700" y="1069668"/>
            <a:ext cx="3996127"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University of Michigan</a:t>
            </a:r>
            <a:endParaRPr/>
          </a:p>
        </p:txBody>
      </p:sp>
      <p:cxnSp>
        <p:nvCxnSpPr>
          <p:cNvPr id="402" name="Google Shape;402;p39"/>
          <p:cNvCxnSpPr/>
          <p:nvPr/>
        </p:nvCxnSpPr>
        <p:spPr>
          <a:xfrm>
            <a:off x="716182" y="2176246"/>
            <a:ext cx="16855636" cy="0"/>
          </a:xfrm>
          <a:prstGeom prst="straightConnector1">
            <a:avLst/>
          </a:prstGeom>
          <a:noFill/>
          <a:ln cap="rnd" cmpd="sng" w="19050">
            <a:solidFill>
              <a:srgbClr val="00C49A"/>
            </a:solidFill>
            <a:prstDash val="solid"/>
            <a:round/>
            <a:headEnd len="sm" w="sm" type="none"/>
            <a:tailEnd len="sm" w="sm" type="none"/>
          </a:ln>
        </p:spPr>
      </p:cxnSp>
      <p:sp>
        <p:nvSpPr>
          <p:cNvPr id="403" name="Google Shape;403;p39"/>
          <p:cNvSpPr txBox="1"/>
          <p:nvPr/>
        </p:nvSpPr>
        <p:spPr>
          <a:xfrm>
            <a:off x="10213525" y="7903602"/>
            <a:ext cx="9919800" cy="1323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8600">
                <a:solidFill>
                  <a:srgbClr val="333333"/>
                </a:solidFill>
                <a:latin typeface="Poppins"/>
                <a:ea typeface="Poppins"/>
                <a:cs typeface="Poppins"/>
                <a:sym typeface="Poppins"/>
              </a:rPr>
              <a:t>Questions?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14" name="Shape 114"/>
        <p:cNvGrpSpPr/>
        <p:nvPr/>
      </p:nvGrpSpPr>
      <p:grpSpPr>
        <a:xfrm>
          <a:off x="0" y="0"/>
          <a:ext cx="0" cy="0"/>
          <a:chOff x="0" y="0"/>
          <a:chExt cx="0" cy="0"/>
        </a:xfrm>
      </p:grpSpPr>
      <p:pic>
        <p:nvPicPr>
          <p:cNvPr id="115" name="Google Shape;115;p15"/>
          <p:cNvPicPr preferRelativeResize="0"/>
          <p:nvPr/>
        </p:nvPicPr>
        <p:blipFill rotWithShape="1">
          <a:blip r:embed="rId3">
            <a:alphaModFix/>
          </a:blip>
          <a:srcRect b="0" l="0" r="0" t="0"/>
          <a:stretch/>
        </p:blipFill>
        <p:spPr>
          <a:xfrm>
            <a:off x="10868937" y="5888326"/>
            <a:ext cx="5762486" cy="5270055"/>
          </a:xfrm>
          <a:prstGeom prst="rect">
            <a:avLst/>
          </a:prstGeom>
          <a:noFill/>
          <a:ln>
            <a:noFill/>
          </a:ln>
        </p:spPr>
      </p:pic>
      <p:pic>
        <p:nvPicPr>
          <p:cNvPr id="116" name="Google Shape;116;p15"/>
          <p:cNvPicPr preferRelativeResize="0"/>
          <p:nvPr/>
        </p:nvPicPr>
        <p:blipFill rotWithShape="1">
          <a:blip r:embed="rId4">
            <a:alphaModFix/>
          </a:blip>
          <a:srcRect b="0" l="0" r="0" t="0"/>
          <a:stretch/>
        </p:blipFill>
        <p:spPr>
          <a:xfrm rot="-380387">
            <a:off x="15300976" y="2861201"/>
            <a:ext cx="3610338" cy="5309320"/>
          </a:xfrm>
          <a:prstGeom prst="rect">
            <a:avLst/>
          </a:prstGeom>
          <a:noFill/>
          <a:ln>
            <a:noFill/>
          </a:ln>
        </p:spPr>
      </p:pic>
      <p:sp>
        <p:nvSpPr>
          <p:cNvPr id="117" name="Google Shape;117;p15"/>
          <p:cNvSpPr/>
          <p:nvPr/>
        </p:nvSpPr>
        <p:spPr>
          <a:xfrm>
            <a:off x="0" y="0"/>
            <a:ext cx="18288000" cy="450526"/>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pic>
        <p:nvPicPr>
          <p:cNvPr id="118" name="Google Shape;118;p15"/>
          <p:cNvPicPr preferRelativeResize="0"/>
          <p:nvPr/>
        </p:nvPicPr>
        <p:blipFill rotWithShape="1">
          <a:blip r:embed="rId5">
            <a:alphaModFix/>
          </a:blip>
          <a:srcRect b="0" l="0" r="0" t="0"/>
          <a:stretch/>
        </p:blipFill>
        <p:spPr>
          <a:xfrm rot="-1072933">
            <a:off x="12691082" y="2645789"/>
            <a:ext cx="1789198" cy="2659618"/>
          </a:xfrm>
          <a:prstGeom prst="rect">
            <a:avLst/>
          </a:prstGeom>
          <a:noFill/>
          <a:ln>
            <a:noFill/>
          </a:ln>
        </p:spPr>
      </p:pic>
      <p:sp>
        <p:nvSpPr>
          <p:cNvPr id="119" name="Google Shape;119;p15"/>
          <p:cNvSpPr txBox="1"/>
          <p:nvPr/>
        </p:nvSpPr>
        <p:spPr>
          <a:xfrm>
            <a:off x="1393076" y="2808767"/>
            <a:ext cx="8138400" cy="30291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 &gt; 10.7 billion doses</a:t>
            </a:r>
            <a:endParaRPr/>
          </a:p>
          <a:p>
            <a:pPr indent="0" lvl="0" marL="0" marR="0" rtl="0" algn="l">
              <a:lnSpc>
                <a:spcPct val="180000"/>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 Benefits of </a:t>
            </a:r>
            <a:r>
              <a:rPr lang="en-US" sz="2400">
                <a:solidFill>
                  <a:srgbClr val="333333"/>
                </a:solidFill>
                <a:latin typeface="Poppins Light"/>
                <a:ea typeface="Poppins Light"/>
                <a:cs typeface="Poppins Light"/>
                <a:sym typeface="Poppins Light"/>
              </a:rPr>
              <a:t>vaccination</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 Misinformation</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b="0" i="0" sz="2400" u="none" cap="none" strike="noStrike">
              <a:solidFill>
                <a:srgbClr val="333333"/>
              </a:solidFill>
              <a:latin typeface="Poppins Light"/>
              <a:ea typeface="Poppins Light"/>
              <a:cs typeface="Poppins Light"/>
              <a:sym typeface="Poppins Light"/>
            </a:endParaRPr>
          </a:p>
        </p:txBody>
      </p:sp>
      <p:sp>
        <p:nvSpPr>
          <p:cNvPr id="120" name="Google Shape;120;p15"/>
          <p:cNvSpPr txBox="1"/>
          <p:nvPr/>
        </p:nvSpPr>
        <p:spPr>
          <a:xfrm>
            <a:off x="1393076" y="1854311"/>
            <a:ext cx="4002398" cy="581025"/>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COVID Vaccine</a:t>
            </a:r>
            <a:endParaRPr/>
          </a:p>
        </p:txBody>
      </p:sp>
      <p:sp>
        <p:nvSpPr>
          <p:cNvPr id="121" name="Google Shape;121;p15"/>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2D4263"/>
                </a:solidFill>
                <a:latin typeface="Poppins Medium"/>
                <a:ea typeface="Poppins Medium"/>
                <a:cs typeface="Poppins Medium"/>
                <a:sym typeface="Poppins Medium"/>
              </a:rPr>
              <a:t>2</a:t>
            </a:r>
            <a:endParaRPr/>
          </a:p>
        </p:txBody>
      </p:sp>
      <p:sp>
        <p:nvSpPr>
          <p:cNvPr id="122" name="Google Shape;122;p15"/>
          <p:cNvSpPr txBox="1"/>
          <p:nvPr/>
        </p:nvSpPr>
        <p:spPr>
          <a:xfrm>
            <a:off x="1393076" y="1028700"/>
            <a:ext cx="10592755" cy="3619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Research Background &amp; Motivation</a:t>
            </a:r>
            <a:endParaRPr/>
          </a:p>
        </p:txBody>
      </p:sp>
      <p:sp>
        <p:nvSpPr>
          <p:cNvPr id="123" name="Google Shape;123;p15"/>
          <p:cNvSpPr txBox="1"/>
          <p:nvPr/>
        </p:nvSpPr>
        <p:spPr>
          <a:xfrm>
            <a:off x="423885" y="1028700"/>
            <a:ext cx="538253" cy="36195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27" name="Shape 127"/>
        <p:cNvGrpSpPr/>
        <p:nvPr/>
      </p:nvGrpSpPr>
      <p:grpSpPr>
        <a:xfrm>
          <a:off x="0" y="0"/>
          <a:ext cx="0" cy="0"/>
          <a:chOff x="0" y="0"/>
          <a:chExt cx="0" cy="0"/>
        </a:xfrm>
      </p:grpSpPr>
      <p:sp>
        <p:nvSpPr>
          <p:cNvPr id="128" name="Google Shape;128;p16"/>
          <p:cNvSpPr txBox="1"/>
          <p:nvPr/>
        </p:nvSpPr>
        <p:spPr>
          <a:xfrm>
            <a:off x="1387044" y="2498331"/>
            <a:ext cx="7064420" cy="585470"/>
          </a:xfrm>
          <a:prstGeom prst="rect">
            <a:avLst/>
          </a:prstGeom>
          <a:noFill/>
          <a:ln>
            <a:noFill/>
          </a:ln>
        </p:spPr>
        <p:txBody>
          <a:bodyPr anchorCtr="0" anchor="t" bIns="0" lIns="0" spcFirstLastPara="1" rIns="0" wrap="square" tIns="0">
            <a:spAutoFit/>
          </a:bodyPr>
          <a:lstStyle/>
          <a:p>
            <a:pPr indent="0" lvl="0" marL="0" marR="0" rtl="0" algn="l">
              <a:lnSpc>
                <a:spcPct val="160019"/>
              </a:lnSpc>
              <a:spcBef>
                <a:spcPts val="0"/>
              </a:spcBef>
              <a:spcAft>
                <a:spcPts val="0"/>
              </a:spcAft>
              <a:buNone/>
            </a:pPr>
            <a:r>
              <a:rPr b="1" i="0" lang="en-US" sz="3099" u="none" cap="none" strike="noStrike">
                <a:solidFill>
                  <a:srgbClr val="333333"/>
                </a:solidFill>
                <a:latin typeface="Poppins"/>
                <a:ea typeface="Poppins"/>
                <a:cs typeface="Poppins"/>
                <a:sym typeface="Poppins"/>
              </a:rPr>
              <a:t>Hypothesis 1</a:t>
            </a:r>
            <a:endParaRPr/>
          </a:p>
        </p:txBody>
      </p:sp>
      <p:sp>
        <p:nvSpPr>
          <p:cNvPr id="129" name="Google Shape;129;p16"/>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3</a:t>
            </a:r>
            <a:endParaRPr/>
          </a:p>
        </p:txBody>
      </p:sp>
      <p:sp>
        <p:nvSpPr>
          <p:cNvPr id="130" name="Google Shape;130;p16"/>
          <p:cNvSpPr/>
          <p:nvPr/>
        </p:nvSpPr>
        <p:spPr>
          <a:xfrm>
            <a:off x="0" y="0"/>
            <a:ext cx="18288000" cy="450526"/>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131" name="Google Shape;131;p16"/>
          <p:cNvSpPr txBox="1"/>
          <p:nvPr/>
        </p:nvSpPr>
        <p:spPr>
          <a:xfrm>
            <a:off x="1393076" y="1028700"/>
            <a:ext cx="10592755" cy="3619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Hypotheses Development</a:t>
            </a:r>
            <a:endParaRPr/>
          </a:p>
        </p:txBody>
      </p:sp>
      <p:sp>
        <p:nvSpPr>
          <p:cNvPr id="132" name="Google Shape;132;p16"/>
          <p:cNvSpPr txBox="1"/>
          <p:nvPr/>
        </p:nvSpPr>
        <p:spPr>
          <a:xfrm>
            <a:off x="423885" y="1028700"/>
            <a:ext cx="538253" cy="36195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II</a:t>
            </a:r>
            <a:endParaRPr/>
          </a:p>
        </p:txBody>
      </p:sp>
      <p:sp>
        <p:nvSpPr>
          <p:cNvPr id="133" name="Google Shape;133;p16"/>
          <p:cNvSpPr txBox="1"/>
          <p:nvPr/>
        </p:nvSpPr>
        <p:spPr>
          <a:xfrm>
            <a:off x="1393076" y="5417993"/>
            <a:ext cx="6758922" cy="585470"/>
          </a:xfrm>
          <a:prstGeom prst="rect">
            <a:avLst/>
          </a:prstGeom>
          <a:noFill/>
          <a:ln>
            <a:noFill/>
          </a:ln>
        </p:spPr>
        <p:txBody>
          <a:bodyPr anchorCtr="0" anchor="t" bIns="0" lIns="0" spcFirstLastPara="1" rIns="0" wrap="square" tIns="0">
            <a:spAutoFit/>
          </a:bodyPr>
          <a:lstStyle/>
          <a:p>
            <a:pPr indent="0" lvl="0" marL="0" marR="0" rtl="0" algn="l">
              <a:lnSpc>
                <a:spcPct val="160019"/>
              </a:lnSpc>
              <a:spcBef>
                <a:spcPts val="0"/>
              </a:spcBef>
              <a:spcAft>
                <a:spcPts val="0"/>
              </a:spcAft>
              <a:buNone/>
            </a:pPr>
            <a:r>
              <a:rPr b="1" i="0" lang="en-US" sz="3099" u="none" cap="none" strike="noStrike">
                <a:solidFill>
                  <a:srgbClr val="333333"/>
                </a:solidFill>
                <a:latin typeface="Poppins"/>
                <a:ea typeface="Poppins"/>
                <a:cs typeface="Poppins"/>
                <a:sym typeface="Poppins"/>
              </a:rPr>
              <a:t>Hypothesis 3</a:t>
            </a:r>
            <a:endParaRPr/>
          </a:p>
        </p:txBody>
      </p:sp>
      <p:sp>
        <p:nvSpPr>
          <p:cNvPr id="134" name="Google Shape;134;p16"/>
          <p:cNvSpPr txBox="1"/>
          <p:nvPr/>
        </p:nvSpPr>
        <p:spPr>
          <a:xfrm>
            <a:off x="10194880" y="2498331"/>
            <a:ext cx="7064420" cy="585470"/>
          </a:xfrm>
          <a:prstGeom prst="rect">
            <a:avLst/>
          </a:prstGeom>
          <a:noFill/>
          <a:ln>
            <a:noFill/>
          </a:ln>
        </p:spPr>
        <p:txBody>
          <a:bodyPr anchorCtr="0" anchor="t" bIns="0" lIns="0" spcFirstLastPara="1" rIns="0" wrap="square" tIns="0">
            <a:spAutoFit/>
          </a:bodyPr>
          <a:lstStyle/>
          <a:p>
            <a:pPr indent="0" lvl="0" marL="0" marR="0" rtl="0" algn="l">
              <a:lnSpc>
                <a:spcPct val="160019"/>
              </a:lnSpc>
              <a:spcBef>
                <a:spcPts val="0"/>
              </a:spcBef>
              <a:spcAft>
                <a:spcPts val="0"/>
              </a:spcAft>
              <a:buNone/>
            </a:pPr>
            <a:r>
              <a:rPr b="1" i="0" lang="en-US" sz="3099" u="none" cap="none" strike="noStrike">
                <a:solidFill>
                  <a:srgbClr val="333333"/>
                </a:solidFill>
                <a:latin typeface="Poppins"/>
                <a:ea typeface="Poppins"/>
                <a:cs typeface="Poppins"/>
                <a:sym typeface="Poppins"/>
              </a:rPr>
              <a:t>Hypothesis 2</a:t>
            </a:r>
            <a:endParaRPr/>
          </a:p>
        </p:txBody>
      </p:sp>
      <p:sp>
        <p:nvSpPr>
          <p:cNvPr id="135" name="Google Shape;135;p16"/>
          <p:cNvSpPr txBox="1"/>
          <p:nvPr/>
        </p:nvSpPr>
        <p:spPr>
          <a:xfrm>
            <a:off x="1040723" y="3134254"/>
            <a:ext cx="7757100" cy="16992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There will be a difference in sentiment towards the COVID-19 vaccine depending on a state’s political affiliation (Red vs Blue)</a:t>
            </a:r>
            <a:endParaRPr sz="2400">
              <a:solidFill>
                <a:srgbClr val="333333"/>
              </a:solidFill>
              <a:latin typeface="Poppins Light"/>
              <a:ea typeface="Poppins Light"/>
              <a:cs typeface="Poppins Light"/>
              <a:sym typeface="Poppins Light"/>
            </a:endParaRPr>
          </a:p>
        </p:txBody>
      </p:sp>
      <p:sp>
        <p:nvSpPr>
          <p:cNvPr id="136" name="Google Shape;136;p16"/>
          <p:cNvSpPr txBox="1"/>
          <p:nvPr/>
        </p:nvSpPr>
        <p:spPr>
          <a:xfrm>
            <a:off x="9987423" y="6147916"/>
            <a:ext cx="7757100" cy="2154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t/>
            </a:r>
            <a:endParaRPr/>
          </a:p>
        </p:txBody>
      </p:sp>
      <p:sp>
        <p:nvSpPr>
          <p:cNvPr id="137" name="Google Shape;137;p16"/>
          <p:cNvSpPr txBox="1"/>
          <p:nvPr/>
        </p:nvSpPr>
        <p:spPr>
          <a:xfrm>
            <a:off x="1040723" y="6147916"/>
            <a:ext cx="7757100" cy="2364300"/>
          </a:xfrm>
          <a:prstGeom prst="rect">
            <a:avLst/>
          </a:prstGeom>
          <a:noFill/>
          <a:ln>
            <a:noFill/>
          </a:ln>
        </p:spPr>
        <p:txBody>
          <a:bodyPr anchorCtr="0" anchor="t" bIns="0" lIns="0" spcFirstLastPara="1" rIns="0" wrap="square" tIns="0">
            <a:spAutoFit/>
          </a:bodyPr>
          <a:lstStyle/>
          <a:p>
            <a:pPr indent="0" lvl="0" marL="0" rtl="0" algn="l">
              <a:lnSpc>
                <a:spcPct val="180000"/>
              </a:lnSpc>
              <a:spcBef>
                <a:spcPts val="0"/>
              </a:spcBef>
              <a:spcAft>
                <a:spcPts val="0"/>
              </a:spcAft>
              <a:buClr>
                <a:schemeClr val="dk1"/>
              </a:buClr>
              <a:buFont typeface="Arial"/>
              <a:buNone/>
            </a:pPr>
            <a:r>
              <a:rPr lang="en-US" sz="2400">
                <a:solidFill>
                  <a:srgbClr val="333333"/>
                </a:solidFill>
                <a:latin typeface="Poppins Light"/>
                <a:ea typeface="Poppins Light"/>
                <a:cs typeface="Poppins Light"/>
                <a:sym typeface="Poppins Light"/>
              </a:rPr>
              <a:t>As vaccinations become authorized by health organizations, and widely used, sentiments regarding the vaccine will become more positive</a:t>
            </a:r>
            <a:endParaRPr>
              <a:solidFill>
                <a:schemeClr val="dk1"/>
              </a:solidFill>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p:txBody>
      </p:sp>
      <p:sp>
        <p:nvSpPr>
          <p:cNvPr id="138" name="Google Shape;138;p16"/>
          <p:cNvSpPr txBox="1"/>
          <p:nvPr/>
        </p:nvSpPr>
        <p:spPr>
          <a:xfrm>
            <a:off x="9987423" y="3181879"/>
            <a:ext cx="7877700" cy="15516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lang="en-US" sz="2400">
                <a:solidFill>
                  <a:srgbClr val="333333"/>
                </a:solidFill>
                <a:latin typeface="Poppins Light"/>
                <a:ea typeface="Poppins Light"/>
                <a:cs typeface="Poppins Light"/>
                <a:sym typeface="Poppins Light"/>
              </a:rPr>
              <a:t>Geographic locations </a:t>
            </a:r>
            <a:r>
              <a:rPr b="0" i="0" lang="en-US" sz="2400" u="none" cap="none" strike="noStrike">
                <a:solidFill>
                  <a:srgbClr val="333333"/>
                </a:solidFill>
                <a:latin typeface="Poppins Light"/>
                <a:ea typeface="Poppins Light"/>
                <a:cs typeface="Poppins Light"/>
                <a:sym typeface="Poppins Light"/>
              </a:rPr>
              <a:t>with </a:t>
            </a:r>
            <a:r>
              <a:rPr lang="en-US" sz="2400">
                <a:solidFill>
                  <a:srgbClr val="333333"/>
                </a:solidFill>
                <a:latin typeface="Poppins Light"/>
                <a:ea typeface="Poppins Light"/>
                <a:cs typeface="Poppins Light"/>
                <a:sym typeface="Poppins Light"/>
              </a:rPr>
              <a:t>lower</a:t>
            </a:r>
            <a:r>
              <a:rPr b="0" i="0" lang="en-US" sz="2400" u="none" cap="none" strike="noStrike">
                <a:solidFill>
                  <a:srgbClr val="333333"/>
                </a:solidFill>
                <a:latin typeface="Poppins Light"/>
                <a:ea typeface="Poppins Light"/>
                <a:cs typeface="Poppins Light"/>
                <a:sym typeface="Poppins Light"/>
              </a:rPr>
              <a:t> socioeconomic status will have </a:t>
            </a:r>
            <a:r>
              <a:rPr lang="en-US" sz="2400">
                <a:solidFill>
                  <a:srgbClr val="333333"/>
                </a:solidFill>
                <a:latin typeface="Poppins Light"/>
                <a:ea typeface="Poppins Light"/>
                <a:cs typeface="Poppins Light"/>
                <a:sym typeface="Poppins Light"/>
              </a:rPr>
              <a:t>lower</a:t>
            </a:r>
            <a:r>
              <a:rPr b="0" i="0" lang="en-US" sz="2400" u="none" cap="none" strike="noStrike">
                <a:solidFill>
                  <a:srgbClr val="333333"/>
                </a:solidFill>
                <a:latin typeface="Poppins Light"/>
                <a:ea typeface="Poppins Light"/>
                <a:cs typeface="Poppins Light"/>
                <a:sym typeface="Poppins Light"/>
              </a:rPr>
              <a:t> rates of vaccination and more </a:t>
            </a:r>
            <a:r>
              <a:rPr lang="en-US" sz="2400">
                <a:solidFill>
                  <a:srgbClr val="333333"/>
                </a:solidFill>
                <a:latin typeface="Poppins Light"/>
                <a:ea typeface="Poppins Light"/>
                <a:cs typeface="Poppins Light"/>
                <a:sym typeface="Poppins Light"/>
              </a:rPr>
              <a:t>negative</a:t>
            </a:r>
            <a:r>
              <a:rPr b="0" i="0" lang="en-US" sz="2400" u="none" cap="none" strike="noStrike">
                <a:solidFill>
                  <a:srgbClr val="333333"/>
                </a:solidFill>
                <a:latin typeface="Poppins Light"/>
                <a:ea typeface="Poppins Light"/>
                <a:cs typeface="Poppins Light"/>
                <a:sym typeface="Poppins Light"/>
              </a:rPr>
              <a:t> sentiments towards </a:t>
            </a:r>
            <a:r>
              <a:rPr lang="en-US" sz="2400">
                <a:solidFill>
                  <a:srgbClr val="333333"/>
                </a:solidFill>
                <a:latin typeface="Poppins Light"/>
                <a:ea typeface="Poppins Light"/>
                <a:cs typeface="Poppins Light"/>
                <a:sym typeface="Poppins Light"/>
              </a:rPr>
              <a:t>vaccinations</a:t>
            </a:r>
            <a:r>
              <a:rPr b="0" i="0" lang="en-US" sz="2400" u="none" cap="none" strike="noStrike">
                <a:solidFill>
                  <a:srgbClr val="333333"/>
                </a:solidFill>
                <a:latin typeface="Poppins Light"/>
                <a:ea typeface="Poppins Light"/>
                <a:cs typeface="Poppins Light"/>
                <a:sym typeface="Poppins Light"/>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42" name="Shape 142"/>
        <p:cNvGrpSpPr/>
        <p:nvPr/>
      </p:nvGrpSpPr>
      <p:grpSpPr>
        <a:xfrm>
          <a:off x="0" y="0"/>
          <a:ext cx="0" cy="0"/>
          <a:chOff x="0" y="0"/>
          <a:chExt cx="0" cy="0"/>
        </a:xfrm>
      </p:grpSpPr>
      <p:sp>
        <p:nvSpPr>
          <p:cNvPr id="143" name="Google Shape;143;p17"/>
          <p:cNvSpPr/>
          <p:nvPr/>
        </p:nvSpPr>
        <p:spPr>
          <a:xfrm>
            <a:off x="0" y="0"/>
            <a:ext cx="18288000" cy="450526"/>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pic>
        <p:nvPicPr>
          <p:cNvPr id="144" name="Google Shape;144;p17"/>
          <p:cNvPicPr preferRelativeResize="0"/>
          <p:nvPr/>
        </p:nvPicPr>
        <p:blipFill rotWithShape="1">
          <a:blip r:embed="rId3">
            <a:alphaModFix/>
          </a:blip>
          <a:srcRect b="0" l="0" r="0" t="0"/>
          <a:stretch/>
        </p:blipFill>
        <p:spPr>
          <a:xfrm>
            <a:off x="-615688" y="2343468"/>
            <a:ext cx="4499449" cy="3673186"/>
          </a:xfrm>
          <a:prstGeom prst="rect">
            <a:avLst/>
          </a:prstGeom>
          <a:noFill/>
          <a:ln>
            <a:noFill/>
          </a:ln>
        </p:spPr>
      </p:pic>
      <p:pic>
        <p:nvPicPr>
          <p:cNvPr id="145" name="Google Shape;145;p17"/>
          <p:cNvPicPr preferRelativeResize="0"/>
          <p:nvPr/>
        </p:nvPicPr>
        <p:blipFill rotWithShape="1">
          <a:blip r:embed="rId4">
            <a:alphaModFix/>
          </a:blip>
          <a:srcRect b="0" l="0" r="0" t="0"/>
          <a:stretch/>
        </p:blipFill>
        <p:spPr>
          <a:xfrm>
            <a:off x="1393076" y="5143500"/>
            <a:ext cx="5503952" cy="5483938"/>
          </a:xfrm>
          <a:prstGeom prst="rect">
            <a:avLst/>
          </a:prstGeom>
          <a:noFill/>
          <a:ln>
            <a:noFill/>
          </a:ln>
        </p:spPr>
      </p:pic>
      <p:sp>
        <p:nvSpPr>
          <p:cNvPr id="146" name="Google Shape;146;p17"/>
          <p:cNvSpPr txBox="1"/>
          <p:nvPr/>
        </p:nvSpPr>
        <p:spPr>
          <a:xfrm>
            <a:off x="7485675" y="2333675"/>
            <a:ext cx="5219400" cy="36942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 snscrape</a:t>
            </a:r>
            <a:endParaRPr/>
          </a:p>
          <a:p>
            <a:pPr indent="0" lvl="0" marL="0" marR="0" rtl="0" algn="l">
              <a:lnSpc>
                <a:spcPct val="180000"/>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- 222,232 total tweets</a:t>
            </a:r>
            <a:endParaRPr/>
          </a:p>
          <a:p>
            <a:pPr indent="0" lvl="0" marL="0" marR="0" rtl="0" algn="l">
              <a:lnSpc>
                <a:spcPct val="180000"/>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- 3,500 testing data</a:t>
            </a:r>
            <a:endParaRPr b="0" i="0" sz="2400" u="none" cap="none" strike="noStrike">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 Data collected</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b="0" i="0" sz="2400" u="none" cap="none" strike="noStrike">
              <a:solidFill>
                <a:srgbClr val="333333"/>
              </a:solidFill>
              <a:latin typeface="Poppins Light"/>
              <a:ea typeface="Poppins Light"/>
              <a:cs typeface="Poppins Light"/>
              <a:sym typeface="Poppins Light"/>
            </a:endParaRPr>
          </a:p>
        </p:txBody>
      </p:sp>
      <p:sp>
        <p:nvSpPr>
          <p:cNvPr id="147" name="Google Shape;147;p17"/>
          <p:cNvSpPr txBox="1"/>
          <p:nvPr/>
        </p:nvSpPr>
        <p:spPr>
          <a:xfrm>
            <a:off x="7485675" y="1579924"/>
            <a:ext cx="3573900" cy="461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Tweets</a:t>
            </a:r>
            <a:endParaRPr/>
          </a:p>
        </p:txBody>
      </p:sp>
      <p:sp>
        <p:nvSpPr>
          <p:cNvPr id="148" name="Google Shape;148;p17"/>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4</a:t>
            </a:r>
            <a:endParaRPr/>
          </a:p>
        </p:txBody>
      </p:sp>
      <p:sp>
        <p:nvSpPr>
          <p:cNvPr id="149" name="Google Shape;149;p17"/>
          <p:cNvSpPr txBox="1"/>
          <p:nvPr/>
        </p:nvSpPr>
        <p:spPr>
          <a:xfrm>
            <a:off x="1393076" y="1028700"/>
            <a:ext cx="10592755" cy="3619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Methodology</a:t>
            </a:r>
            <a:endParaRPr/>
          </a:p>
        </p:txBody>
      </p:sp>
      <p:sp>
        <p:nvSpPr>
          <p:cNvPr id="150" name="Google Shape;150;p17"/>
          <p:cNvSpPr txBox="1"/>
          <p:nvPr/>
        </p:nvSpPr>
        <p:spPr>
          <a:xfrm>
            <a:off x="423885" y="1028700"/>
            <a:ext cx="538253" cy="36195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III</a:t>
            </a:r>
            <a:endParaRPr/>
          </a:p>
        </p:txBody>
      </p:sp>
      <p:sp>
        <p:nvSpPr>
          <p:cNvPr id="151" name="Google Shape;151;p17"/>
          <p:cNvSpPr txBox="1"/>
          <p:nvPr/>
        </p:nvSpPr>
        <p:spPr>
          <a:xfrm>
            <a:off x="13451677" y="2333677"/>
            <a:ext cx="3573900" cy="63540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a:t>
            </a:r>
            <a:r>
              <a:rPr b="0" i="0" lang="en-US" sz="2400" u="none" cap="none" strike="noStrike">
                <a:solidFill>
                  <a:srgbClr val="333333"/>
                </a:solidFill>
                <a:latin typeface="Poppins Light"/>
                <a:ea typeface="Poppins Light"/>
                <a:cs typeface="Poppins Light"/>
                <a:sym typeface="Poppins Light"/>
              </a:rPr>
              <a:t>GeoPy module</a:t>
            </a:r>
            <a:endParaRPr b="0" i="0" sz="2400" u="none" cap="none" strike="noStrike">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- 123, 607 tweets</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- 6607 tweets were removed from the dataset with irrelevant locations.</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- 60,605 tweets - Geotagged as United States</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t/>
            </a:r>
            <a:endParaRPr b="0" i="0" sz="2400" u="none" cap="none" strike="noStrike">
              <a:solidFill>
                <a:srgbClr val="333333"/>
              </a:solidFill>
              <a:latin typeface="Poppins Light"/>
              <a:ea typeface="Poppins Light"/>
              <a:cs typeface="Poppins Light"/>
              <a:sym typeface="Poppins Light"/>
            </a:endParaRPr>
          </a:p>
        </p:txBody>
      </p:sp>
      <p:sp>
        <p:nvSpPr>
          <p:cNvPr id="152" name="Google Shape;152;p17"/>
          <p:cNvSpPr txBox="1"/>
          <p:nvPr/>
        </p:nvSpPr>
        <p:spPr>
          <a:xfrm>
            <a:off x="13451677" y="1579924"/>
            <a:ext cx="3573900" cy="461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Geolocation</a:t>
            </a:r>
            <a:endParaRPr/>
          </a:p>
        </p:txBody>
      </p:sp>
      <p:sp>
        <p:nvSpPr>
          <p:cNvPr id="153" name="Google Shape;153;p17"/>
          <p:cNvSpPr txBox="1"/>
          <p:nvPr/>
        </p:nvSpPr>
        <p:spPr>
          <a:xfrm>
            <a:off x="7485675" y="6319925"/>
            <a:ext cx="5653200" cy="30291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400" u="none" cap="none" strike="noStrike">
                <a:solidFill>
                  <a:srgbClr val="333333"/>
                </a:solidFill>
                <a:latin typeface="Poppins Light"/>
                <a:ea typeface="Poppins Light"/>
                <a:cs typeface="Poppins Light"/>
                <a:sym typeface="Poppins Light"/>
              </a:rPr>
              <a:t>- Train data - </a:t>
            </a:r>
            <a:r>
              <a:rPr lang="en-US" sz="2400">
                <a:solidFill>
                  <a:srgbClr val="333333"/>
                </a:solidFill>
                <a:latin typeface="Poppins Light"/>
                <a:ea typeface="Poppins Light"/>
                <a:cs typeface="Poppins Light"/>
                <a:sym typeface="Poppins Light"/>
              </a:rPr>
              <a:t>2000</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 Test data - 1500</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 Labeling sentiment of tweets (Positive, Negative, Neutral, Irrelevant)</a:t>
            </a:r>
            <a:endParaRPr sz="2400">
              <a:solidFill>
                <a:srgbClr val="333333"/>
              </a:solidFill>
              <a:latin typeface="Poppins Light"/>
              <a:ea typeface="Poppins Light"/>
              <a:cs typeface="Poppins Light"/>
              <a:sym typeface="Poppins Light"/>
            </a:endParaRPr>
          </a:p>
          <a:p>
            <a:pPr indent="0" lvl="0" marL="0" marR="0" rtl="0" algn="l">
              <a:lnSpc>
                <a:spcPct val="180000"/>
              </a:lnSpc>
              <a:spcBef>
                <a:spcPts val="0"/>
              </a:spcBef>
              <a:spcAft>
                <a:spcPts val="0"/>
              </a:spcAft>
              <a:buNone/>
            </a:pPr>
            <a:r>
              <a:rPr lang="en-US" sz="2400">
                <a:solidFill>
                  <a:srgbClr val="333333"/>
                </a:solidFill>
                <a:latin typeface="Poppins Light"/>
                <a:ea typeface="Poppins Light"/>
                <a:cs typeface="Poppins Light"/>
                <a:sym typeface="Poppins Light"/>
              </a:rPr>
              <a:t>- Location of tweets</a:t>
            </a:r>
            <a:endParaRPr sz="2400">
              <a:solidFill>
                <a:srgbClr val="333333"/>
              </a:solidFill>
              <a:latin typeface="Poppins Light"/>
              <a:ea typeface="Poppins Light"/>
              <a:cs typeface="Poppins Light"/>
              <a:sym typeface="Poppins Light"/>
            </a:endParaRPr>
          </a:p>
        </p:txBody>
      </p:sp>
      <p:sp>
        <p:nvSpPr>
          <p:cNvPr id="154" name="Google Shape;154;p17"/>
          <p:cNvSpPr txBox="1"/>
          <p:nvPr/>
        </p:nvSpPr>
        <p:spPr>
          <a:xfrm>
            <a:off x="7485675" y="5650962"/>
            <a:ext cx="5219400" cy="461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Manual Sentiment Coding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58" name="Shape 158"/>
        <p:cNvGrpSpPr/>
        <p:nvPr/>
      </p:nvGrpSpPr>
      <p:grpSpPr>
        <a:xfrm>
          <a:off x="0" y="0"/>
          <a:ext cx="0" cy="0"/>
          <a:chOff x="0" y="0"/>
          <a:chExt cx="0" cy="0"/>
        </a:xfrm>
      </p:grpSpPr>
      <p:sp>
        <p:nvSpPr>
          <p:cNvPr id="159" name="Google Shape;159;p18"/>
          <p:cNvSpPr/>
          <p:nvPr/>
        </p:nvSpPr>
        <p:spPr>
          <a:xfrm>
            <a:off x="0" y="0"/>
            <a:ext cx="18288000" cy="450526"/>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160" name="Google Shape;160;p18"/>
          <p:cNvSpPr txBox="1"/>
          <p:nvPr/>
        </p:nvSpPr>
        <p:spPr>
          <a:xfrm>
            <a:off x="423884" y="1593200"/>
            <a:ext cx="123984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Sentiment Analysis Model</a:t>
            </a:r>
            <a:r>
              <a:rPr lang="en-US" sz="3000">
                <a:solidFill>
                  <a:srgbClr val="333333"/>
                </a:solidFill>
                <a:latin typeface="Poppins Medium"/>
                <a:ea typeface="Poppins Medium"/>
                <a:cs typeface="Poppins Medium"/>
                <a:sym typeface="Poppins Medium"/>
              </a:rPr>
              <a:t>: Data Cleaning</a:t>
            </a:r>
            <a:r>
              <a:rPr b="0" i="0" lang="en-US" sz="3000" u="none" cap="none" strike="noStrike">
                <a:solidFill>
                  <a:srgbClr val="333333"/>
                </a:solidFill>
                <a:latin typeface="Poppins Medium"/>
                <a:ea typeface="Poppins Medium"/>
                <a:cs typeface="Poppins Medium"/>
                <a:sym typeface="Poppins Medium"/>
              </a:rPr>
              <a:t> </a:t>
            </a:r>
            <a:endParaRPr/>
          </a:p>
        </p:txBody>
      </p:sp>
      <p:sp>
        <p:nvSpPr>
          <p:cNvPr id="161" name="Google Shape;161;p18"/>
          <p:cNvSpPr txBox="1"/>
          <p:nvPr/>
        </p:nvSpPr>
        <p:spPr>
          <a:xfrm>
            <a:off x="169943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5</a:t>
            </a:r>
            <a:endParaRPr/>
          </a:p>
        </p:txBody>
      </p:sp>
      <p:sp>
        <p:nvSpPr>
          <p:cNvPr id="162" name="Google Shape;162;p18"/>
          <p:cNvSpPr txBox="1"/>
          <p:nvPr/>
        </p:nvSpPr>
        <p:spPr>
          <a:xfrm>
            <a:off x="1393076" y="1028700"/>
            <a:ext cx="10592755" cy="36195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Methodology</a:t>
            </a:r>
            <a:endParaRPr/>
          </a:p>
        </p:txBody>
      </p:sp>
      <p:sp>
        <p:nvSpPr>
          <p:cNvPr id="163" name="Google Shape;163;p18"/>
          <p:cNvSpPr txBox="1"/>
          <p:nvPr/>
        </p:nvSpPr>
        <p:spPr>
          <a:xfrm>
            <a:off x="423885" y="1028700"/>
            <a:ext cx="538253" cy="36195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III</a:t>
            </a:r>
            <a:endParaRPr/>
          </a:p>
        </p:txBody>
      </p:sp>
      <p:grpSp>
        <p:nvGrpSpPr>
          <p:cNvPr id="164" name="Google Shape;164;p18"/>
          <p:cNvGrpSpPr/>
          <p:nvPr/>
        </p:nvGrpSpPr>
        <p:grpSpPr>
          <a:xfrm>
            <a:off x="0" y="2379979"/>
            <a:ext cx="5453400" cy="6965671"/>
            <a:chOff x="0" y="1189989"/>
            <a:chExt cx="2726700" cy="3482836"/>
          </a:xfrm>
        </p:grpSpPr>
        <p:sp>
          <p:nvSpPr>
            <p:cNvPr id="165" name="Google Shape;165;p18"/>
            <p:cNvSpPr/>
            <p:nvPr/>
          </p:nvSpPr>
          <p:spPr>
            <a:xfrm>
              <a:off x="0" y="1189989"/>
              <a:ext cx="2726700" cy="669000"/>
            </a:xfrm>
            <a:prstGeom prst="homePlate">
              <a:avLst>
                <a:gd fmla="val 50000" name="adj"/>
              </a:avLst>
            </a:prstGeom>
            <a:solidFill>
              <a:srgbClr val="155B5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rgbClr val="FFFFFF"/>
                  </a:solidFill>
                  <a:latin typeface="Roboto"/>
                  <a:ea typeface="Roboto"/>
                  <a:cs typeface="Roboto"/>
                  <a:sym typeface="Roboto"/>
                </a:rPr>
                <a:t>Content Cleaning</a:t>
              </a:r>
              <a:endParaRPr sz="2800">
                <a:solidFill>
                  <a:srgbClr val="FFFFFF"/>
                </a:solidFill>
                <a:latin typeface="Roboto"/>
                <a:ea typeface="Roboto"/>
                <a:cs typeface="Roboto"/>
                <a:sym typeface="Roboto"/>
              </a:endParaRPr>
            </a:p>
          </p:txBody>
        </p:sp>
        <p:sp>
          <p:nvSpPr>
            <p:cNvPr id="166" name="Google Shape;166;p18"/>
            <p:cNvSpPr txBox="1"/>
            <p:nvPr/>
          </p:nvSpPr>
          <p:spPr>
            <a:xfrm>
              <a:off x="410850" y="2057125"/>
              <a:ext cx="1905000" cy="2615700"/>
            </a:xfrm>
            <a:prstGeom prst="rect">
              <a:avLst/>
            </a:prstGeom>
            <a:noFill/>
            <a:ln>
              <a:noFill/>
            </a:ln>
          </p:spPr>
          <p:txBody>
            <a:bodyPr anchorCtr="0" anchor="t" bIns="182850" lIns="182850" spcFirstLastPara="1" rIns="182850" wrap="square" tIns="182850">
              <a:noAutofit/>
            </a:bodyPr>
            <a:lstStyle/>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Rules based approach to tweet content cleaning</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Extraction of:</a:t>
              </a:r>
              <a:endParaRPr sz="2400">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hashtags</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Removal of:</a:t>
              </a:r>
              <a:endParaRPr sz="24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hyperlinks</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user @’s</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non-alphabetical characters</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special characters</a:t>
              </a:r>
              <a:endParaRPr sz="1600">
                <a:latin typeface="Roboto"/>
                <a:ea typeface="Roboto"/>
                <a:cs typeface="Roboto"/>
                <a:sym typeface="Roboto"/>
              </a:endParaRPr>
            </a:p>
          </p:txBody>
        </p:sp>
      </p:grpSp>
      <p:grpSp>
        <p:nvGrpSpPr>
          <p:cNvPr id="167" name="Google Shape;167;p18"/>
          <p:cNvGrpSpPr/>
          <p:nvPr/>
        </p:nvGrpSpPr>
        <p:grpSpPr>
          <a:xfrm>
            <a:off x="4526850" y="2379550"/>
            <a:ext cx="5082600" cy="6966100"/>
            <a:chOff x="2263425" y="1189775"/>
            <a:chExt cx="2541300" cy="3483050"/>
          </a:xfrm>
        </p:grpSpPr>
        <p:sp>
          <p:nvSpPr>
            <p:cNvPr id="168" name="Google Shape;168;p18"/>
            <p:cNvSpPr/>
            <p:nvPr/>
          </p:nvSpPr>
          <p:spPr>
            <a:xfrm>
              <a:off x="2263425" y="1189775"/>
              <a:ext cx="2541300" cy="669000"/>
            </a:xfrm>
            <a:prstGeom prst="chevron">
              <a:avLst>
                <a:gd fmla="val 50000" name="adj"/>
              </a:avLst>
            </a:prstGeom>
            <a:solidFill>
              <a:srgbClr val="1B786E"/>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rgbClr val="FFFFFF"/>
                  </a:solidFill>
                  <a:latin typeface="Roboto"/>
                  <a:ea typeface="Roboto"/>
                  <a:cs typeface="Roboto"/>
                  <a:sym typeface="Roboto"/>
                </a:rPr>
                <a:t>Class Encoding</a:t>
              </a:r>
              <a:endParaRPr sz="2800">
                <a:solidFill>
                  <a:srgbClr val="FFFFFF"/>
                </a:solidFill>
                <a:latin typeface="Roboto"/>
                <a:ea typeface="Roboto"/>
                <a:cs typeface="Roboto"/>
                <a:sym typeface="Roboto"/>
              </a:endParaRPr>
            </a:p>
          </p:txBody>
        </p:sp>
        <p:sp>
          <p:nvSpPr>
            <p:cNvPr id="169" name="Google Shape;169;p18"/>
            <p:cNvSpPr txBox="1"/>
            <p:nvPr/>
          </p:nvSpPr>
          <p:spPr>
            <a:xfrm>
              <a:off x="2512202" y="2057125"/>
              <a:ext cx="1905000" cy="2615700"/>
            </a:xfrm>
            <a:prstGeom prst="rect">
              <a:avLst/>
            </a:prstGeom>
            <a:noFill/>
            <a:ln>
              <a:noFill/>
            </a:ln>
          </p:spPr>
          <p:txBody>
            <a:bodyPr anchorCtr="0" anchor="t" bIns="182850" lIns="182850" spcFirstLastPara="1" rIns="182850" wrap="square" tIns="182850">
              <a:noAutofit/>
            </a:bodyPr>
            <a:lstStyle/>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Positive</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1600">
                  <a:solidFill>
                    <a:schemeClr val="dk1"/>
                  </a:solidFill>
                  <a:latin typeface="Roboto"/>
                  <a:ea typeface="Roboto"/>
                  <a:cs typeface="Roboto"/>
                  <a:sym typeface="Roboto"/>
                </a:rPr>
                <a:t>[Label == 1.0 &amp; Irrelevant != 1.0]</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Neutral </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1600">
                  <a:solidFill>
                    <a:schemeClr val="dk1"/>
                  </a:solidFill>
                  <a:latin typeface="Roboto"/>
                  <a:ea typeface="Roboto"/>
                  <a:cs typeface="Roboto"/>
                  <a:sym typeface="Roboto"/>
                </a:rPr>
                <a:t>[Label == 0.0 &amp; Irrelevant != 1.0]</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Negative</a:t>
              </a:r>
              <a:endParaRPr sz="2400">
                <a:latin typeface="Roboto"/>
                <a:ea typeface="Roboto"/>
                <a:cs typeface="Roboto"/>
                <a:sym typeface="Roboto"/>
              </a:endParaRPr>
            </a:p>
            <a:p>
              <a:pPr indent="-381000" lvl="1" marL="914400" rtl="0" algn="l">
                <a:lnSpc>
                  <a:spcPct val="115000"/>
                </a:lnSpc>
                <a:spcBef>
                  <a:spcPts val="0"/>
                </a:spcBef>
                <a:spcAft>
                  <a:spcPts val="0"/>
                </a:spcAft>
                <a:buSzPts val="2400"/>
                <a:buFont typeface="Roboto"/>
                <a:buChar char="○"/>
              </a:pPr>
              <a:r>
                <a:rPr lang="en-US" sz="1600">
                  <a:solidFill>
                    <a:schemeClr val="dk1"/>
                  </a:solidFill>
                  <a:latin typeface="Roboto"/>
                  <a:ea typeface="Roboto"/>
                  <a:cs typeface="Roboto"/>
                  <a:sym typeface="Roboto"/>
                </a:rPr>
                <a:t>[Label == -1.0 &amp; Irrelevant != 1.0]</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Irrelevant</a:t>
              </a:r>
              <a:endParaRPr sz="24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solidFill>
                    <a:schemeClr val="dk1"/>
                  </a:solidFill>
                  <a:latin typeface="Roboto"/>
                  <a:ea typeface="Roboto"/>
                  <a:cs typeface="Roboto"/>
                  <a:sym typeface="Roboto"/>
                </a:rPr>
                <a:t>[ Irrelevant == 1.0]</a:t>
              </a:r>
              <a:endParaRPr sz="1600">
                <a:latin typeface="Roboto"/>
                <a:ea typeface="Roboto"/>
                <a:cs typeface="Roboto"/>
                <a:sym typeface="Roboto"/>
              </a:endParaRPr>
            </a:p>
          </p:txBody>
        </p:sp>
      </p:grpSp>
      <p:grpSp>
        <p:nvGrpSpPr>
          <p:cNvPr id="170" name="Google Shape;170;p18"/>
          <p:cNvGrpSpPr/>
          <p:nvPr/>
        </p:nvGrpSpPr>
        <p:grpSpPr>
          <a:xfrm>
            <a:off x="8659948" y="2379550"/>
            <a:ext cx="5082600" cy="6966100"/>
            <a:chOff x="4329974" y="1189775"/>
            <a:chExt cx="2541300" cy="3483050"/>
          </a:xfrm>
        </p:grpSpPr>
        <p:sp>
          <p:nvSpPr>
            <p:cNvPr id="171" name="Google Shape;171;p18"/>
            <p:cNvSpPr/>
            <p:nvPr/>
          </p:nvSpPr>
          <p:spPr>
            <a:xfrm>
              <a:off x="4329974" y="1189775"/>
              <a:ext cx="2541300" cy="669000"/>
            </a:xfrm>
            <a:prstGeom prst="chevron">
              <a:avLst>
                <a:gd fmla="val 50000" name="adj"/>
              </a:avLst>
            </a:prstGeom>
            <a:solidFill>
              <a:srgbClr val="1D7E7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rgbClr val="FFFFFF"/>
                  </a:solidFill>
                  <a:latin typeface="Roboto"/>
                  <a:ea typeface="Roboto"/>
                  <a:cs typeface="Roboto"/>
                  <a:sym typeface="Roboto"/>
                </a:rPr>
                <a:t>Tokenized Vectors</a:t>
              </a:r>
              <a:endParaRPr sz="2800">
                <a:solidFill>
                  <a:srgbClr val="FFFFFF"/>
                </a:solidFill>
                <a:latin typeface="Roboto"/>
                <a:ea typeface="Roboto"/>
                <a:cs typeface="Roboto"/>
                <a:sym typeface="Roboto"/>
              </a:endParaRPr>
            </a:p>
          </p:txBody>
        </p:sp>
        <p:sp>
          <p:nvSpPr>
            <p:cNvPr id="172" name="Google Shape;172;p18"/>
            <p:cNvSpPr txBox="1"/>
            <p:nvPr/>
          </p:nvSpPr>
          <p:spPr>
            <a:xfrm>
              <a:off x="4613553" y="2057125"/>
              <a:ext cx="1905000" cy="2615700"/>
            </a:xfrm>
            <a:prstGeom prst="rect">
              <a:avLst/>
            </a:prstGeom>
            <a:noFill/>
            <a:ln>
              <a:noFill/>
            </a:ln>
          </p:spPr>
          <p:txBody>
            <a:bodyPr anchorCtr="0" anchor="t" bIns="182850" lIns="182850" spcFirstLastPara="1" rIns="182850" wrap="square" tIns="182850">
              <a:noAutofit/>
            </a:bodyPr>
            <a:lstStyle/>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Initially passed max_length = 47</a:t>
              </a:r>
              <a:endParaRPr sz="24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optimal max_length, k, such that 90% of all tweets are below this length</a:t>
              </a:r>
              <a:endParaRPr sz="16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Compared model performance for:</a:t>
              </a:r>
              <a:endParaRPr sz="24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max_length  = 47 </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max_length = 512 (max length for BERT models)</a:t>
              </a:r>
              <a:endParaRPr sz="1600">
                <a:latin typeface="Roboto"/>
                <a:ea typeface="Roboto"/>
                <a:cs typeface="Roboto"/>
                <a:sym typeface="Roboto"/>
              </a:endParaRPr>
            </a:p>
          </p:txBody>
        </p:sp>
      </p:grpSp>
      <p:grpSp>
        <p:nvGrpSpPr>
          <p:cNvPr id="173" name="Google Shape;173;p18"/>
          <p:cNvGrpSpPr/>
          <p:nvPr/>
        </p:nvGrpSpPr>
        <p:grpSpPr>
          <a:xfrm>
            <a:off x="12793478" y="2379550"/>
            <a:ext cx="5082600" cy="6966100"/>
            <a:chOff x="6396739" y="1189775"/>
            <a:chExt cx="2541300" cy="3483050"/>
          </a:xfrm>
        </p:grpSpPr>
        <p:sp>
          <p:nvSpPr>
            <p:cNvPr id="174" name="Google Shape;174;p18"/>
            <p:cNvSpPr/>
            <p:nvPr/>
          </p:nvSpPr>
          <p:spPr>
            <a:xfrm>
              <a:off x="6396739" y="1189775"/>
              <a:ext cx="2541300" cy="669000"/>
            </a:xfrm>
            <a:prstGeom prst="chevron">
              <a:avLst>
                <a:gd fmla="val 50000" name="adj"/>
              </a:avLst>
            </a:prstGeom>
            <a:solidFill>
              <a:srgbClr val="1F887E"/>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rgbClr val="FFFFFF"/>
                  </a:solidFill>
                  <a:latin typeface="Roboto"/>
                  <a:ea typeface="Roboto"/>
                  <a:cs typeface="Roboto"/>
                  <a:sym typeface="Roboto"/>
                </a:rPr>
                <a:t>Class Imbalance</a:t>
              </a:r>
              <a:endParaRPr sz="2800">
                <a:solidFill>
                  <a:srgbClr val="FFFFFF"/>
                </a:solidFill>
                <a:latin typeface="Roboto"/>
                <a:ea typeface="Roboto"/>
                <a:cs typeface="Roboto"/>
                <a:sym typeface="Roboto"/>
              </a:endParaRPr>
            </a:p>
          </p:txBody>
        </p:sp>
        <p:sp>
          <p:nvSpPr>
            <p:cNvPr id="175" name="Google Shape;175;p18"/>
            <p:cNvSpPr txBox="1"/>
            <p:nvPr/>
          </p:nvSpPr>
          <p:spPr>
            <a:xfrm>
              <a:off x="6714905" y="2057125"/>
              <a:ext cx="1905000" cy="2615700"/>
            </a:xfrm>
            <a:prstGeom prst="rect">
              <a:avLst/>
            </a:prstGeom>
            <a:noFill/>
            <a:ln>
              <a:noFill/>
            </a:ln>
          </p:spPr>
          <p:txBody>
            <a:bodyPr anchorCtr="0" anchor="t" bIns="182850" lIns="182850" spcFirstLastPara="1" rIns="182850" wrap="square" tIns="182850">
              <a:noAutofit/>
            </a:bodyPr>
            <a:lstStyle/>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latin typeface="Roboto"/>
                  <a:ea typeface="Roboto"/>
                  <a:cs typeface="Roboto"/>
                  <a:sym typeface="Roboto"/>
                </a:rPr>
                <a:t>High degree of imbalance in our training dataset</a:t>
              </a:r>
              <a:endParaRPr sz="24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Positive: 53.9%</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Neutral: 20.3%</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Negative: 15.9%</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Irrelevant: 9.9%</a:t>
              </a:r>
              <a:endParaRPr sz="16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latin typeface="Roboto"/>
                  <a:ea typeface="Roboto"/>
                  <a:cs typeface="Roboto"/>
                  <a:sym typeface="Roboto"/>
                </a:rPr>
                <a:t>Overweighting of minority classes</a:t>
              </a:r>
              <a:endParaRPr sz="24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Positive: 1</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Neutral: 2.66</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Negative: 3.39</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Irrelevant: 5.46</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Validated using cosine similarity</a:t>
              </a:r>
              <a:endParaRPr sz="1600">
                <a:solidFill>
                  <a:schemeClr val="dk1"/>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79" name="Shape 179"/>
        <p:cNvGrpSpPr/>
        <p:nvPr/>
      </p:nvGrpSpPr>
      <p:grpSpPr>
        <a:xfrm>
          <a:off x="0" y="0"/>
          <a:ext cx="0" cy="0"/>
          <a:chOff x="0" y="0"/>
          <a:chExt cx="0" cy="0"/>
        </a:xfrm>
      </p:grpSpPr>
      <p:sp>
        <p:nvSpPr>
          <p:cNvPr id="180" name="Google Shape;180;p19"/>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181" name="Google Shape;181;p19"/>
          <p:cNvSpPr txBox="1"/>
          <p:nvPr/>
        </p:nvSpPr>
        <p:spPr>
          <a:xfrm>
            <a:off x="423884" y="1593200"/>
            <a:ext cx="12398400" cy="1200600"/>
          </a:xfrm>
          <a:prstGeom prst="rect">
            <a:avLst/>
          </a:prstGeom>
          <a:noFill/>
          <a:ln>
            <a:noFill/>
          </a:ln>
        </p:spPr>
        <p:txBody>
          <a:bodyPr anchorCtr="0" anchor="t" bIns="0" lIns="0" spcFirstLastPara="1" rIns="0" wrap="square" tIns="0">
            <a:spAutoFit/>
          </a:bodyPr>
          <a:lstStyle/>
          <a:p>
            <a:pPr indent="0" lvl="0" marL="0" rtl="0" algn="ctr">
              <a:lnSpc>
                <a:spcPct val="160000"/>
              </a:lnSpc>
              <a:spcBef>
                <a:spcPts val="0"/>
              </a:spcBef>
              <a:spcAft>
                <a:spcPts val="0"/>
              </a:spcAft>
              <a:buClr>
                <a:schemeClr val="dk1"/>
              </a:buClr>
              <a:buFont typeface="Arial"/>
              <a:buNone/>
            </a:pPr>
            <a:r>
              <a:rPr lang="en-US" sz="3000">
                <a:solidFill>
                  <a:srgbClr val="333333"/>
                </a:solidFill>
                <a:latin typeface="Poppins Medium"/>
                <a:ea typeface="Poppins Medium"/>
                <a:cs typeface="Poppins Medium"/>
                <a:sym typeface="Poppins Medium"/>
              </a:rPr>
              <a:t>Sentiment Analysis Model: Data Cleaning </a:t>
            </a:r>
            <a:endParaRPr>
              <a:solidFill>
                <a:schemeClr val="dk1"/>
              </a:solidFill>
            </a:endParaRPr>
          </a:p>
          <a:p>
            <a:pPr indent="0" lvl="0" marL="0" marR="0" rtl="0" algn="ctr">
              <a:lnSpc>
                <a:spcPct val="160000"/>
              </a:lnSpc>
              <a:spcBef>
                <a:spcPts val="0"/>
              </a:spcBef>
              <a:spcAft>
                <a:spcPts val="0"/>
              </a:spcAft>
              <a:buNone/>
            </a:pPr>
            <a:r>
              <a:t/>
            </a:r>
            <a:endParaRPr sz="3000">
              <a:solidFill>
                <a:srgbClr val="333333"/>
              </a:solidFill>
              <a:latin typeface="Poppins Medium"/>
              <a:ea typeface="Poppins Medium"/>
              <a:cs typeface="Poppins Medium"/>
              <a:sym typeface="Poppins Medium"/>
            </a:endParaRPr>
          </a:p>
        </p:txBody>
      </p:sp>
      <p:sp>
        <p:nvSpPr>
          <p:cNvPr id="182" name="Google Shape;182;p19"/>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6</a:t>
            </a:r>
            <a:endParaRPr/>
          </a:p>
        </p:txBody>
      </p:sp>
      <p:sp>
        <p:nvSpPr>
          <p:cNvPr id="183" name="Google Shape;183;p19"/>
          <p:cNvSpPr txBox="1"/>
          <p:nvPr/>
        </p:nvSpPr>
        <p:spPr>
          <a:xfrm>
            <a:off x="1393076" y="1028700"/>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Methodology</a:t>
            </a:r>
            <a:endParaRPr/>
          </a:p>
        </p:txBody>
      </p:sp>
      <p:sp>
        <p:nvSpPr>
          <p:cNvPr id="184" name="Google Shape;184;p19"/>
          <p:cNvSpPr txBox="1"/>
          <p:nvPr/>
        </p:nvSpPr>
        <p:spPr>
          <a:xfrm>
            <a:off x="423885" y="1028700"/>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III</a:t>
            </a:r>
            <a:endParaRPr/>
          </a:p>
        </p:txBody>
      </p:sp>
      <p:pic>
        <p:nvPicPr>
          <p:cNvPr id="185" name="Google Shape;185;p19"/>
          <p:cNvPicPr preferRelativeResize="0"/>
          <p:nvPr/>
        </p:nvPicPr>
        <p:blipFill>
          <a:blip r:embed="rId3">
            <a:alphaModFix/>
          </a:blip>
          <a:stretch>
            <a:fillRect/>
          </a:stretch>
        </p:blipFill>
        <p:spPr>
          <a:xfrm>
            <a:off x="9581150" y="2781450"/>
            <a:ext cx="8106051" cy="5680800"/>
          </a:xfrm>
          <a:prstGeom prst="rect">
            <a:avLst/>
          </a:prstGeom>
          <a:noFill/>
          <a:ln>
            <a:noFill/>
          </a:ln>
        </p:spPr>
      </p:pic>
      <p:pic>
        <p:nvPicPr>
          <p:cNvPr id="186" name="Google Shape;186;p19"/>
          <p:cNvPicPr preferRelativeResize="0"/>
          <p:nvPr/>
        </p:nvPicPr>
        <p:blipFill>
          <a:blip r:embed="rId4">
            <a:alphaModFix/>
          </a:blip>
          <a:stretch>
            <a:fillRect/>
          </a:stretch>
        </p:blipFill>
        <p:spPr>
          <a:xfrm>
            <a:off x="423875" y="2757061"/>
            <a:ext cx="8140975" cy="57295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90" name="Shape 190"/>
        <p:cNvGrpSpPr/>
        <p:nvPr/>
      </p:nvGrpSpPr>
      <p:grpSpPr>
        <a:xfrm>
          <a:off x="0" y="0"/>
          <a:ext cx="0" cy="0"/>
          <a:chOff x="0" y="0"/>
          <a:chExt cx="0" cy="0"/>
        </a:xfrm>
      </p:grpSpPr>
      <p:sp>
        <p:nvSpPr>
          <p:cNvPr id="191" name="Google Shape;191;p20"/>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192" name="Google Shape;192;p20"/>
          <p:cNvSpPr txBox="1"/>
          <p:nvPr/>
        </p:nvSpPr>
        <p:spPr>
          <a:xfrm>
            <a:off x="423884" y="1593200"/>
            <a:ext cx="123984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Sentiment Analysis Model</a:t>
            </a:r>
            <a:r>
              <a:rPr lang="en-US" sz="3000">
                <a:solidFill>
                  <a:srgbClr val="333333"/>
                </a:solidFill>
                <a:latin typeface="Poppins Medium"/>
                <a:ea typeface="Poppins Medium"/>
                <a:cs typeface="Poppins Medium"/>
                <a:sym typeface="Poppins Medium"/>
              </a:rPr>
              <a:t>: </a:t>
            </a:r>
            <a:r>
              <a:rPr lang="en-US" sz="3000">
                <a:solidFill>
                  <a:srgbClr val="333333"/>
                </a:solidFill>
                <a:latin typeface="Poppins Medium"/>
                <a:ea typeface="Poppins Medium"/>
                <a:cs typeface="Poppins Medium"/>
                <a:sym typeface="Poppins Medium"/>
              </a:rPr>
              <a:t>Initial</a:t>
            </a:r>
            <a:r>
              <a:rPr lang="en-US" sz="3000">
                <a:solidFill>
                  <a:srgbClr val="333333"/>
                </a:solidFill>
                <a:latin typeface="Poppins Medium"/>
                <a:ea typeface="Poppins Medium"/>
                <a:cs typeface="Poppins Medium"/>
                <a:sym typeface="Poppins Medium"/>
              </a:rPr>
              <a:t> Model Selection</a:t>
            </a:r>
            <a:endParaRPr/>
          </a:p>
        </p:txBody>
      </p:sp>
      <p:sp>
        <p:nvSpPr>
          <p:cNvPr id="193" name="Google Shape;193;p20"/>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7</a:t>
            </a:r>
            <a:endParaRPr/>
          </a:p>
        </p:txBody>
      </p:sp>
      <p:sp>
        <p:nvSpPr>
          <p:cNvPr id="194" name="Google Shape;194;p20"/>
          <p:cNvSpPr txBox="1"/>
          <p:nvPr/>
        </p:nvSpPr>
        <p:spPr>
          <a:xfrm>
            <a:off x="1393076" y="1028700"/>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Methodology</a:t>
            </a:r>
            <a:endParaRPr/>
          </a:p>
        </p:txBody>
      </p:sp>
      <p:sp>
        <p:nvSpPr>
          <p:cNvPr id="195" name="Google Shape;195;p20"/>
          <p:cNvSpPr txBox="1"/>
          <p:nvPr/>
        </p:nvSpPr>
        <p:spPr>
          <a:xfrm>
            <a:off x="423885" y="1028700"/>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III</a:t>
            </a:r>
            <a:endParaRPr/>
          </a:p>
        </p:txBody>
      </p:sp>
      <p:sp>
        <p:nvSpPr>
          <p:cNvPr id="196" name="Google Shape;196;p20"/>
          <p:cNvSpPr txBox="1"/>
          <p:nvPr/>
        </p:nvSpPr>
        <p:spPr>
          <a:xfrm>
            <a:off x="1393075" y="2349375"/>
            <a:ext cx="14880900" cy="6855300"/>
          </a:xfrm>
          <a:prstGeom prst="rect">
            <a:avLst/>
          </a:prstGeom>
          <a:noFill/>
          <a:ln>
            <a:noFill/>
          </a:ln>
        </p:spPr>
        <p:txBody>
          <a:bodyPr anchorCtr="0" anchor="t" bIns="182850" lIns="182850" spcFirstLastPara="1" rIns="182850" wrap="square" tIns="182850">
            <a:noAutofit/>
          </a:bodyPr>
          <a:lstStyle/>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Compared model performance for 7 different pre-trained models</a:t>
            </a:r>
            <a:endParaRPr sz="24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b="1" lang="en-US" sz="1600">
                <a:latin typeface="Roboto"/>
                <a:ea typeface="Roboto"/>
                <a:cs typeface="Roboto"/>
                <a:sym typeface="Roboto"/>
              </a:rPr>
              <a:t>model_ctb_v1 </a:t>
            </a:r>
            <a:r>
              <a:rPr lang="en-US" sz="1600">
                <a:latin typeface="Roboto"/>
                <a:ea typeface="Roboto"/>
                <a:cs typeface="Roboto"/>
                <a:sym typeface="Roboto"/>
              </a:rPr>
              <a:t>= </a:t>
            </a:r>
            <a:r>
              <a:rPr lang="en-US" sz="1600" u="sng">
                <a:solidFill>
                  <a:schemeClr val="hlink"/>
                </a:solidFill>
                <a:latin typeface="Roboto"/>
                <a:ea typeface="Roboto"/>
                <a:cs typeface="Roboto"/>
                <a:sym typeface="Roboto"/>
                <a:hlinkClick r:id="rId3"/>
              </a:rPr>
              <a:t>digitalepidemiologylab/covid-twitter-bert</a:t>
            </a:r>
            <a:r>
              <a:rPr lang="en-US" sz="1600">
                <a:latin typeface="Roboto"/>
                <a:ea typeface="Roboto"/>
                <a:cs typeface="Roboto"/>
                <a:sym typeface="Roboto"/>
              </a:rPr>
              <a:t> </a:t>
            </a:r>
            <a:endParaRPr sz="1600">
              <a:latin typeface="Roboto"/>
              <a:ea typeface="Roboto"/>
              <a:cs typeface="Roboto"/>
              <a:sym typeface="Roboto"/>
            </a:endParaRPr>
          </a:p>
          <a:p>
            <a:pPr indent="-330200" lvl="2" marL="1371600" rtl="0" algn="l">
              <a:lnSpc>
                <a:spcPct val="115000"/>
              </a:lnSpc>
              <a:spcBef>
                <a:spcPts val="0"/>
              </a:spcBef>
              <a:spcAft>
                <a:spcPts val="0"/>
              </a:spcAft>
              <a:buSzPts val="1600"/>
              <a:buFont typeface="Roboto"/>
              <a:buChar char="■"/>
            </a:pPr>
            <a:r>
              <a:rPr lang="en-US" sz="1600">
                <a:latin typeface="Roboto"/>
                <a:ea typeface="Roboto"/>
                <a:cs typeface="Roboto"/>
                <a:sym typeface="Roboto"/>
              </a:rPr>
              <a:t>This model was trained on 160M tweets collected between January 12 and April 16, 2020 containing at least one of the keywords "wuhan", "ncov", "coronavirus", "covid", or "sars-cov-2".</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b="1" lang="en-US" sz="1600">
                <a:latin typeface="Roboto"/>
                <a:ea typeface="Roboto"/>
                <a:cs typeface="Roboto"/>
                <a:sym typeface="Roboto"/>
              </a:rPr>
              <a:t>model_ctb_v2 </a:t>
            </a:r>
            <a:r>
              <a:rPr lang="en-US" sz="1600">
                <a:latin typeface="Roboto"/>
                <a:ea typeface="Roboto"/>
                <a:cs typeface="Roboto"/>
                <a:sym typeface="Roboto"/>
              </a:rPr>
              <a:t>= </a:t>
            </a:r>
            <a:r>
              <a:rPr lang="en-US" sz="1600" u="sng">
                <a:solidFill>
                  <a:schemeClr val="hlink"/>
                </a:solidFill>
                <a:latin typeface="Roboto"/>
                <a:ea typeface="Roboto"/>
                <a:cs typeface="Roboto"/>
                <a:sym typeface="Roboto"/>
                <a:hlinkClick r:id="rId4"/>
              </a:rPr>
              <a:t>digitalepidemiologylab/covid-twitter-bert-v2</a:t>
            </a:r>
            <a:endParaRPr sz="1600">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97M unique tweets (1.2B training examples) collected between January 12 and July 5, 2020 containing at least one of the keywords "wuhan", "ncov", "coronavirus", "covid", or "sars-cov-2".</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b="1" lang="en-US" sz="1600">
                <a:latin typeface="Roboto"/>
                <a:ea typeface="Roboto"/>
                <a:cs typeface="Roboto"/>
                <a:sym typeface="Roboto"/>
              </a:rPr>
              <a:t>model_bcb_c </a:t>
            </a:r>
            <a:r>
              <a:rPr lang="en-US" sz="1600">
                <a:latin typeface="Roboto"/>
                <a:ea typeface="Roboto"/>
                <a:cs typeface="Roboto"/>
                <a:sym typeface="Roboto"/>
              </a:rPr>
              <a:t>= </a:t>
            </a:r>
            <a:r>
              <a:rPr lang="en-US" sz="1600" u="sng">
                <a:solidFill>
                  <a:schemeClr val="hlink"/>
                </a:solidFill>
                <a:latin typeface="Roboto"/>
                <a:ea typeface="Roboto"/>
                <a:cs typeface="Roboto"/>
                <a:sym typeface="Roboto"/>
                <a:hlinkClick r:id="rId5"/>
              </a:rPr>
              <a:t>vinai/bertweet-covid19-base-cased</a:t>
            </a:r>
            <a:endParaRPr sz="1600">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23M COVID-19 English Tweets (cased)</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b="1" lang="en-US" sz="1600">
                <a:latin typeface="Roboto"/>
                <a:ea typeface="Roboto"/>
                <a:cs typeface="Roboto"/>
                <a:sym typeface="Roboto"/>
              </a:rPr>
              <a:t>model_bcb_u </a:t>
            </a:r>
            <a:r>
              <a:rPr lang="en-US" sz="1600">
                <a:latin typeface="Roboto"/>
                <a:ea typeface="Roboto"/>
                <a:cs typeface="Roboto"/>
                <a:sym typeface="Roboto"/>
              </a:rPr>
              <a:t>= </a:t>
            </a:r>
            <a:r>
              <a:rPr lang="en-US" sz="1600" u="sng">
                <a:solidFill>
                  <a:schemeClr val="hlink"/>
                </a:solidFill>
                <a:latin typeface="Roboto"/>
                <a:ea typeface="Roboto"/>
                <a:cs typeface="Roboto"/>
                <a:sym typeface="Roboto"/>
                <a:hlinkClick r:id="rId6"/>
              </a:rPr>
              <a:t>vinai/bertweet-covid19-base-uncased</a:t>
            </a:r>
            <a:endParaRPr sz="1600">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23M COVID-19 English Tweets (uncased)</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b="1" lang="en-US" sz="1600">
                <a:latin typeface="Roboto"/>
                <a:ea typeface="Roboto"/>
                <a:cs typeface="Roboto"/>
                <a:sym typeface="Roboto"/>
              </a:rPr>
              <a:t>model_bb </a:t>
            </a:r>
            <a:r>
              <a:rPr lang="en-US" sz="1600">
                <a:latin typeface="Roboto"/>
                <a:ea typeface="Roboto"/>
                <a:cs typeface="Roboto"/>
                <a:sym typeface="Roboto"/>
              </a:rPr>
              <a:t>= </a:t>
            </a:r>
            <a:r>
              <a:rPr lang="en-US" sz="1600" u="sng">
                <a:solidFill>
                  <a:schemeClr val="hlink"/>
                </a:solidFill>
                <a:latin typeface="Roboto"/>
                <a:ea typeface="Roboto"/>
                <a:cs typeface="Roboto"/>
                <a:sym typeface="Roboto"/>
                <a:hlinkClick r:id="rId7"/>
              </a:rPr>
              <a:t>vinai/bertweet-base</a:t>
            </a:r>
            <a:endParaRPr sz="1600">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850M English Tweets (cased)</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b="1" lang="en-US" sz="1600">
                <a:latin typeface="Roboto"/>
                <a:ea typeface="Roboto"/>
                <a:cs typeface="Roboto"/>
                <a:sym typeface="Roboto"/>
              </a:rPr>
              <a:t>model_vct </a:t>
            </a:r>
            <a:r>
              <a:rPr lang="en-US" sz="1600">
                <a:latin typeface="Roboto"/>
                <a:ea typeface="Roboto"/>
                <a:cs typeface="Roboto"/>
                <a:sym typeface="Roboto"/>
              </a:rPr>
              <a:t>= </a:t>
            </a:r>
            <a:r>
              <a:rPr lang="en-US" sz="1600" u="sng">
                <a:solidFill>
                  <a:schemeClr val="hlink"/>
                </a:solidFill>
                <a:latin typeface="Roboto"/>
                <a:ea typeface="Roboto"/>
                <a:cs typeface="Roboto"/>
                <a:sym typeface="Roboto"/>
                <a:hlinkClick r:id="rId8"/>
              </a:rPr>
              <a:t>ans/vaccinating-covid-tweets</a:t>
            </a:r>
            <a:endParaRPr sz="1600">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850M General English Tweets (Jan 2012 to Aug 2019), with 23M COVID-19 English Tweets, pre-trained on COVID-19/vaccined related tweets using a masked language modeling (MLM) objective starting from BERTweet</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b="1" lang="en-US" sz="1600">
                <a:latin typeface="Roboto"/>
                <a:ea typeface="Roboto"/>
                <a:cs typeface="Roboto"/>
                <a:sym typeface="Roboto"/>
              </a:rPr>
              <a:t>model_msc </a:t>
            </a:r>
            <a:r>
              <a:rPr lang="en-US" sz="1600">
                <a:latin typeface="Roboto"/>
                <a:ea typeface="Roboto"/>
                <a:cs typeface="Roboto"/>
                <a:sym typeface="Roboto"/>
              </a:rPr>
              <a:t>= </a:t>
            </a:r>
            <a:r>
              <a:rPr lang="en-US" sz="1600" u="sng">
                <a:solidFill>
                  <a:schemeClr val="hlink"/>
                </a:solidFill>
                <a:latin typeface="Roboto"/>
                <a:ea typeface="Roboto"/>
                <a:cs typeface="Roboto"/>
                <a:sym typeface="Roboto"/>
                <a:hlinkClick r:id="rId9"/>
              </a:rPr>
              <a:t>clampert/multilingual-sentiment-covid19</a:t>
            </a:r>
            <a:endParaRPr sz="1600">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trained on a large-scale (18437530 examples) dataset of multi-lingual tweets that was collected between March 2020 and November 2021 using Twitter’s Streaming API with varying COVID19-related keywords</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b="1" sz="16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00" name="Shape 200"/>
        <p:cNvGrpSpPr/>
        <p:nvPr/>
      </p:nvGrpSpPr>
      <p:grpSpPr>
        <a:xfrm>
          <a:off x="0" y="0"/>
          <a:ext cx="0" cy="0"/>
          <a:chOff x="0" y="0"/>
          <a:chExt cx="0" cy="0"/>
        </a:xfrm>
      </p:grpSpPr>
      <p:sp>
        <p:nvSpPr>
          <p:cNvPr id="201" name="Google Shape;201;p21"/>
          <p:cNvSpPr/>
          <p:nvPr/>
        </p:nvSpPr>
        <p:spPr>
          <a:xfrm>
            <a:off x="0" y="0"/>
            <a:ext cx="18280549" cy="450342"/>
          </a:xfrm>
          <a:custGeom>
            <a:rect b="b" l="l" r="r" t="t"/>
            <a:pathLst>
              <a:path extrusionOk="0" h="152400" w="6186311">
                <a:moveTo>
                  <a:pt x="0" y="0"/>
                </a:moveTo>
                <a:lnTo>
                  <a:pt x="6186311" y="0"/>
                </a:lnTo>
                <a:lnTo>
                  <a:pt x="6186311" y="152400"/>
                </a:lnTo>
                <a:lnTo>
                  <a:pt x="0" y="152400"/>
                </a:lnTo>
                <a:close/>
              </a:path>
            </a:pathLst>
          </a:custGeom>
          <a:solidFill>
            <a:srgbClr val="00C49A"/>
          </a:solidFill>
          <a:ln>
            <a:noFill/>
          </a:ln>
        </p:spPr>
      </p:sp>
      <p:sp>
        <p:nvSpPr>
          <p:cNvPr id="202" name="Google Shape;202;p21"/>
          <p:cNvSpPr txBox="1"/>
          <p:nvPr/>
        </p:nvSpPr>
        <p:spPr>
          <a:xfrm>
            <a:off x="423884" y="1593200"/>
            <a:ext cx="123984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3000" u="none" cap="none" strike="noStrike">
                <a:solidFill>
                  <a:srgbClr val="333333"/>
                </a:solidFill>
                <a:latin typeface="Poppins Medium"/>
                <a:ea typeface="Poppins Medium"/>
                <a:cs typeface="Poppins Medium"/>
                <a:sym typeface="Poppins Medium"/>
              </a:rPr>
              <a:t>Sentiment Analysis Model</a:t>
            </a:r>
            <a:r>
              <a:rPr lang="en-US" sz="3000">
                <a:solidFill>
                  <a:srgbClr val="333333"/>
                </a:solidFill>
                <a:latin typeface="Poppins Medium"/>
                <a:ea typeface="Poppins Medium"/>
                <a:cs typeface="Poppins Medium"/>
                <a:sym typeface="Poppins Medium"/>
              </a:rPr>
              <a:t>: Model Summaries</a:t>
            </a:r>
            <a:endParaRPr/>
          </a:p>
        </p:txBody>
      </p:sp>
      <p:sp>
        <p:nvSpPr>
          <p:cNvPr id="203" name="Google Shape;203;p21"/>
          <p:cNvSpPr txBox="1"/>
          <p:nvPr/>
        </p:nvSpPr>
        <p:spPr>
          <a:xfrm>
            <a:off x="16918147" y="9134475"/>
            <a:ext cx="682200" cy="461700"/>
          </a:xfrm>
          <a:prstGeom prst="rect">
            <a:avLst/>
          </a:prstGeom>
          <a:noFill/>
          <a:ln>
            <a:noFill/>
          </a:ln>
        </p:spPr>
        <p:txBody>
          <a:bodyPr anchorCtr="0" anchor="t" bIns="0" lIns="0" spcFirstLastPara="1" rIns="0" wrap="square" tIns="0">
            <a:spAutoFit/>
          </a:bodyPr>
          <a:lstStyle/>
          <a:p>
            <a:pPr indent="0" lvl="0" marL="0" marR="0" rtl="0" algn="r">
              <a:lnSpc>
                <a:spcPct val="160000"/>
              </a:lnSpc>
              <a:spcBef>
                <a:spcPts val="0"/>
              </a:spcBef>
              <a:spcAft>
                <a:spcPts val="0"/>
              </a:spcAft>
              <a:buNone/>
            </a:pPr>
            <a:r>
              <a:rPr lang="en-US" sz="3000">
                <a:solidFill>
                  <a:srgbClr val="333333"/>
                </a:solidFill>
                <a:latin typeface="Poppins Medium"/>
                <a:ea typeface="Poppins Medium"/>
                <a:cs typeface="Poppins Medium"/>
                <a:sym typeface="Poppins Medium"/>
              </a:rPr>
              <a:t>8</a:t>
            </a:r>
            <a:endParaRPr/>
          </a:p>
        </p:txBody>
      </p:sp>
      <p:sp>
        <p:nvSpPr>
          <p:cNvPr id="204" name="Google Shape;204;p21"/>
          <p:cNvSpPr txBox="1"/>
          <p:nvPr/>
        </p:nvSpPr>
        <p:spPr>
          <a:xfrm>
            <a:off x="1393076" y="1028700"/>
            <a:ext cx="105927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Methodology</a:t>
            </a:r>
            <a:endParaRPr/>
          </a:p>
        </p:txBody>
      </p:sp>
      <p:sp>
        <p:nvSpPr>
          <p:cNvPr id="205" name="Google Shape;205;p21"/>
          <p:cNvSpPr txBox="1"/>
          <p:nvPr/>
        </p:nvSpPr>
        <p:spPr>
          <a:xfrm>
            <a:off x="423885" y="1028700"/>
            <a:ext cx="538200" cy="3693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333333"/>
                </a:solidFill>
                <a:latin typeface="Poppins Medium"/>
                <a:ea typeface="Poppins Medium"/>
                <a:cs typeface="Poppins Medium"/>
                <a:sym typeface="Poppins Medium"/>
              </a:rPr>
              <a:t>III</a:t>
            </a:r>
            <a:endParaRPr/>
          </a:p>
        </p:txBody>
      </p:sp>
      <p:sp>
        <p:nvSpPr>
          <p:cNvPr id="206" name="Google Shape;206;p21"/>
          <p:cNvSpPr txBox="1"/>
          <p:nvPr/>
        </p:nvSpPr>
        <p:spPr>
          <a:xfrm>
            <a:off x="1393075" y="2349375"/>
            <a:ext cx="15320700" cy="7125000"/>
          </a:xfrm>
          <a:prstGeom prst="rect">
            <a:avLst/>
          </a:prstGeom>
          <a:noFill/>
          <a:ln>
            <a:noFill/>
          </a:ln>
        </p:spPr>
        <p:txBody>
          <a:bodyPr anchorCtr="0" anchor="t" bIns="182850" lIns="182850" spcFirstLastPara="1" rIns="182850" wrap="square" tIns="182850">
            <a:noAutofit/>
          </a:bodyPr>
          <a:lstStyle/>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latin typeface="Roboto"/>
                <a:ea typeface="Roboto"/>
                <a:cs typeface="Roboto"/>
                <a:sym typeface="Roboto"/>
              </a:rPr>
              <a:t>First pass-through:</a:t>
            </a:r>
            <a:endParaRPr sz="24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The model tokenization &amp; performance were nearly identical for </a:t>
            </a:r>
            <a:r>
              <a:rPr b="1" lang="en-US" sz="1600">
                <a:solidFill>
                  <a:schemeClr val="dk1"/>
                </a:solidFill>
                <a:latin typeface="Roboto"/>
                <a:ea typeface="Roboto"/>
                <a:cs typeface="Roboto"/>
                <a:sym typeface="Roboto"/>
              </a:rPr>
              <a:t>model_ctb_v1 &amp; model_ctb_v2</a:t>
            </a:r>
            <a:r>
              <a:rPr lang="en-US" sz="1600">
                <a:solidFill>
                  <a:schemeClr val="dk1"/>
                </a:solidFill>
                <a:latin typeface="Roboto"/>
                <a:ea typeface="Roboto"/>
                <a:cs typeface="Roboto"/>
                <a:sym typeface="Roboto"/>
              </a:rPr>
              <a:t>, as well as </a:t>
            </a:r>
            <a:r>
              <a:rPr b="1" lang="en-US" sz="1600">
                <a:solidFill>
                  <a:schemeClr val="dk1"/>
                </a:solidFill>
                <a:latin typeface="Roboto"/>
                <a:ea typeface="Roboto"/>
                <a:cs typeface="Roboto"/>
                <a:sym typeface="Roboto"/>
              </a:rPr>
              <a:t>model_bcb_c, model_bcb_u, and model_bb</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US" sz="1600">
                <a:solidFill>
                  <a:schemeClr val="dk1"/>
                </a:solidFill>
                <a:latin typeface="Roboto"/>
                <a:ea typeface="Roboto"/>
                <a:cs typeface="Roboto"/>
                <a:sym typeface="Roboto"/>
              </a:rPr>
              <a:t>Final set of models were:</a:t>
            </a:r>
            <a:endParaRPr sz="1600">
              <a:solidFill>
                <a:schemeClr val="dk1"/>
              </a:solidFill>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model_ctb_v2 </a:t>
            </a:r>
            <a:endParaRPr b="1" sz="1600">
              <a:solidFill>
                <a:schemeClr val="dk1"/>
              </a:solidFill>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model_bcb_u </a:t>
            </a:r>
            <a:endParaRPr b="1" sz="1600">
              <a:solidFill>
                <a:schemeClr val="dk1"/>
              </a:solidFill>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model_vct </a:t>
            </a:r>
            <a:endParaRPr b="1" sz="1600">
              <a:solidFill>
                <a:schemeClr val="dk1"/>
              </a:solidFill>
              <a:latin typeface="Roboto"/>
              <a:ea typeface="Roboto"/>
              <a:cs typeface="Roboto"/>
              <a:sym typeface="Roboto"/>
            </a:endParaRPr>
          </a:p>
          <a:p>
            <a:pPr indent="-330200" lvl="2" marL="1371600" rtl="0" algn="l">
              <a:lnSpc>
                <a:spcPct val="115000"/>
              </a:lnSpc>
              <a:spcBef>
                <a:spcPts val="0"/>
              </a:spcBef>
              <a:spcAft>
                <a:spcPts val="0"/>
              </a:spcAft>
              <a:buClr>
                <a:schemeClr val="dk1"/>
              </a:buClr>
              <a:buSzPts val="1600"/>
              <a:buFont typeface="Roboto"/>
              <a:buChar char="■"/>
            </a:pPr>
            <a:r>
              <a:rPr b="1" lang="en-US" sz="1600">
                <a:solidFill>
                  <a:schemeClr val="dk1"/>
                </a:solidFill>
                <a:latin typeface="Roboto"/>
                <a:ea typeface="Roboto"/>
                <a:cs typeface="Roboto"/>
                <a:sym typeface="Roboto"/>
              </a:rPr>
              <a:t>model_msc</a:t>
            </a:r>
            <a:endParaRPr b="1" sz="800">
              <a:solidFill>
                <a:schemeClr val="dk1"/>
              </a:solidFill>
              <a:latin typeface="Roboto"/>
              <a:ea typeface="Roboto"/>
              <a:cs typeface="Roboto"/>
              <a:sym typeface="Roboto"/>
            </a:endParaRPr>
          </a:p>
        </p:txBody>
      </p:sp>
      <p:pic>
        <p:nvPicPr>
          <p:cNvPr id="207" name="Google Shape;207;p21"/>
          <p:cNvPicPr preferRelativeResize="0"/>
          <p:nvPr/>
        </p:nvPicPr>
        <p:blipFill>
          <a:blip r:embed="rId3">
            <a:alphaModFix/>
          </a:blip>
          <a:stretch>
            <a:fillRect/>
          </a:stretch>
        </p:blipFill>
        <p:spPr>
          <a:xfrm>
            <a:off x="782575" y="4816088"/>
            <a:ext cx="16402050" cy="5210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